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charts/chart3.xml" ContentType="application/vnd.openxmlformats-officedocument.drawingml.chart+xml"/>
  <Override PartName="/ppt/notesSlides/notesSlide34.xml" ContentType="application/vnd.openxmlformats-officedocument.presentationml.notesSlide+xml"/>
  <Override PartName="/ppt/charts/chart4.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sldIdLst>
    <p:sldId id="256" r:id="rId2"/>
    <p:sldId id="288" r:id="rId3"/>
    <p:sldId id="287" r:id="rId4"/>
    <p:sldId id="297" r:id="rId5"/>
    <p:sldId id="528" r:id="rId6"/>
    <p:sldId id="556" r:id="rId7"/>
    <p:sldId id="529" r:id="rId8"/>
    <p:sldId id="530" r:id="rId9"/>
    <p:sldId id="531" r:id="rId10"/>
    <p:sldId id="532" r:id="rId11"/>
    <p:sldId id="547" r:id="rId12"/>
    <p:sldId id="548" r:id="rId13"/>
    <p:sldId id="557" r:id="rId14"/>
    <p:sldId id="552" r:id="rId15"/>
    <p:sldId id="555" r:id="rId16"/>
    <p:sldId id="553" r:id="rId17"/>
    <p:sldId id="554" r:id="rId18"/>
    <p:sldId id="514" r:id="rId19"/>
    <p:sldId id="516" r:id="rId20"/>
    <p:sldId id="515" r:id="rId21"/>
    <p:sldId id="508" r:id="rId22"/>
    <p:sldId id="486" r:id="rId23"/>
    <p:sldId id="520" r:id="rId24"/>
    <p:sldId id="484" r:id="rId25"/>
    <p:sldId id="505" r:id="rId26"/>
    <p:sldId id="509" r:id="rId27"/>
    <p:sldId id="517" r:id="rId28"/>
    <p:sldId id="525" r:id="rId29"/>
    <p:sldId id="526" r:id="rId30"/>
    <p:sldId id="302" r:id="rId31"/>
    <p:sldId id="305" r:id="rId32"/>
    <p:sldId id="433" r:id="rId33"/>
    <p:sldId id="527" r:id="rId34"/>
    <p:sldId id="522" r:id="rId35"/>
    <p:sldId id="523" r:id="rId36"/>
    <p:sldId id="524" r:id="rId37"/>
    <p:sldId id="366" r:id="rId38"/>
    <p:sldId id="367" r:id="rId39"/>
    <p:sldId id="400" r:id="rId40"/>
    <p:sldId id="402" r:id="rId41"/>
    <p:sldId id="455" r:id="rId42"/>
    <p:sldId id="456" r:id="rId43"/>
    <p:sldId id="498" r:id="rId44"/>
    <p:sldId id="489" r:id="rId45"/>
    <p:sldId id="431" r:id="rId46"/>
    <p:sldId id="558" r:id="rId47"/>
    <p:sldId id="491" r:id="rId48"/>
    <p:sldId id="492" r:id="rId49"/>
    <p:sldId id="493" r:id="rId50"/>
    <p:sldId id="495" r:id="rId51"/>
    <p:sldId id="494" r:id="rId52"/>
    <p:sldId id="303" r:id="rId53"/>
    <p:sldId id="359" r:id="rId54"/>
    <p:sldId id="362" r:id="rId55"/>
    <p:sldId id="361" r:id="rId56"/>
    <p:sldId id="363" r:id="rId57"/>
    <p:sldId id="370" r:id="rId58"/>
    <p:sldId id="371" r:id="rId59"/>
    <p:sldId id="364" r:id="rId60"/>
    <p:sldId id="500" r:id="rId61"/>
    <p:sldId id="499" r:id="rId62"/>
    <p:sldId id="304" r:id="rId63"/>
    <p:sldId id="373" r:id="rId64"/>
    <p:sldId id="375" r:id="rId65"/>
    <p:sldId id="379" r:id="rId66"/>
    <p:sldId id="380" r:id="rId67"/>
    <p:sldId id="381" r:id="rId68"/>
    <p:sldId id="382" r:id="rId69"/>
    <p:sldId id="383" r:id="rId70"/>
    <p:sldId id="384" r:id="rId71"/>
    <p:sldId id="385" r:id="rId72"/>
    <p:sldId id="386" r:id="rId73"/>
    <p:sldId id="388" r:id="rId74"/>
    <p:sldId id="387" r:id="rId75"/>
    <p:sldId id="389" r:id="rId76"/>
    <p:sldId id="390" r:id="rId77"/>
    <p:sldId id="391" r:id="rId78"/>
    <p:sldId id="392" r:id="rId79"/>
    <p:sldId id="393" r:id="rId80"/>
    <p:sldId id="394" r:id="rId81"/>
    <p:sldId id="395" r:id="rId82"/>
    <p:sldId id="396" r:id="rId83"/>
    <p:sldId id="438" r:id="rId84"/>
    <p:sldId id="497" r:id="rId85"/>
    <p:sldId id="439" r:id="rId86"/>
    <p:sldId id="496" r:id="rId87"/>
    <p:sldId id="440" r:id="rId88"/>
    <p:sldId id="454" r:id="rId89"/>
    <p:sldId id="569" r:id="rId90"/>
    <p:sldId id="570" r:id="rId91"/>
    <p:sldId id="571" r:id="rId92"/>
    <p:sldId id="572" r:id="rId93"/>
    <p:sldId id="573" r:id="rId94"/>
    <p:sldId id="574" r:id="rId95"/>
    <p:sldId id="502" r:id="rId96"/>
    <p:sldId id="541" r:id="rId97"/>
    <p:sldId id="512" r:id="rId98"/>
    <p:sldId id="543" r:id="rId99"/>
    <p:sldId id="559" r:id="rId100"/>
    <p:sldId id="560" r:id="rId101"/>
    <p:sldId id="487" r:id="rId102"/>
    <p:sldId id="561" r:id="rId103"/>
    <p:sldId id="562" r:id="rId104"/>
    <p:sldId id="563" r:id="rId105"/>
    <p:sldId id="564" r:id="rId106"/>
    <p:sldId id="565" r:id="rId107"/>
    <p:sldId id="566" r:id="rId108"/>
    <p:sldId id="567" r:id="rId109"/>
    <p:sldId id="568" r:id="rId110"/>
    <p:sldId id="308" r:id="rId111"/>
    <p:sldId id="403" r:id="rId112"/>
    <p:sldId id="409" r:id="rId113"/>
    <p:sldId id="405" r:id="rId114"/>
    <p:sldId id="406" r:id="rId115"/>
    <p:sldId id="404" r:id="rId116"/>
    <p:sldId id="427" r:id="rId117"/>
    <p:sldId id="428" r:id="rId118"/>
    <p:sldId id="429" r:id="rId119"/>
    <p:sldId id="309" r:id="rId120"/>
    <p:sldId id="412" r:id="rId121"/>
    <p:sldId id="413" r:id="rId122"/>
    <p:sldId id="418" r:id="rId123"/>
    <p:sldId id="447" r:id="rId124"/>
    <p:sldId id="448" r:id="rId125"/>
    <p:sldId id="449" r:id="rId126"/>
    <p:sldId id="430" r:id="rId127"/>
    <p:sldId id="290" r:id="rId128"/>
    <p:sldId id="281" r:id="rId1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2"/>
    <p:restoredTop sz="80675" autoAdjust="0"/>
  </p:normalViewPr>
  <p:slideViewPr>
    <p:cSldViewPr snapToGrid="0" snapToObjects="1">
      <p:cViewPr varScale="1">
        <p:scale>
          <a:sx n="120" d="100"/>
          <a:sy n="120" d="100"/>
        </p:scale>
        <p:origin x="1144"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bmsmusings.blogspot.in/2010/04/problems-with-cap-and-yahoos-little.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github.com/jlavallee/JMeter-Rabbit-AMQP"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en.wikipedia.org/wiki/Hash_table" TargetMode="External"/><Relationship Id="rId3" Type="http://schemas.openxmlformats.org/officeDocument/2006/relationships/hyperlink" Target="https://en.wikipedia.org/wiki/Structured_storage" TargetMode="External"/><Relationship Id="rId7" Type="http://schemas.openxmlformats.org/officeDocument/2006/relationships/hyperlink" Target="https://en.wikipedia.org/wiki/Floating-point_number" TargetMode="External"/><Relationship Id="rId2" Type="http://schemas.openxmlformats.org/officeDocument/2006/relationships/slide" Target="../slides/slide121.xml"/><Relationship Id="rId1" Type="http://schemas.openxmlformats.org/officeDocument/2006/relationships/notesMaster" Target="../notesMasters/notesMaster1.xml"/><Relationship Id="rId6" Type="http://schemas.openxmlformats.org/officeDocument/2006/relationships/hyperlink" Target="https://en.wikipedia.org/wiki/Set_(abstract_data_type)" TargetMode="External"/><Relationship Id="rId5" Type="http://schemas.openxmlformats.org/officeDocument/2006/relationships/hyperlink" Target="https://en.wikipedia.org/wiki/List_(computing)" TargetMode="External"/><Relationship Id="rId10" Type="http://schemas.openxmlformats.org/officeDocument/2006/relationships/hyperlink" Target="https://en.wikipedia.org/wiki/Geohash" TargetMode="External"/><Relationship Id="rId4" Type="http://schemas.openxmlformats.org/officeDocument/2006/relationships/hyperlink" Target="https://en.wikipedia.org/wiki/String_(computer_science)" TargetMode="External"/><Relationship Id="rId9" Type="http://schemas.openxmlformats.org/officeDocument/2006/relationships/hyperlink" Target="https://en.wikipedia.org/wiki/HyperLogLo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16</a:t>
            </a:fld>
            <a:endParaRPr lang="en-US"/>
          </a:p>
        </p:txBody>
      </p:sp>
    </p:spTree>
    <p:extLst>
      <p:ext uri="{BB962C8B-B14F-4D97-AF65-F5344CB8AC3E}">
        <p14:creationId xmlns:p14="http://schemas.microsoft.com/office/powerpoint/2010/main" val="358048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orchestration, because there is a central controller of the saga. We increase the behavioral coupling over Choreography because we use command-&gt;document and not events.</a:t>
            </a:r>
          </a:p>
          <a:p>
            <a:endParaRPr lang="en-US" dirty="0"/>
          </a:p>
          <a:p>
            <a:endParaRPr lang="en-US" dirty="0"/>
          </a:p>
          <a:p>
            <a:r>
              <a:rPr lang="en-US" dirty="0"/>
              <a:t>In return we get:</a:t>
            </a:r>
          </a:p>
          <a:p>
            <a:endParaRPr lang="en-US" dirty="0"/>
          </a:p>
          <a:p>
            <a:pPr marL="228600" indent="-228600">
              <a:buAutoNum type="arabicParenBoth"/>
            </a:pPr>
            <a:r>
              <a:rPr lang="en-US" dirty="0"/>
              <a:t>Increased visibility of the operation and the ability to manage </a:t>
            </a:r>
          </a:p>
          <a:p>
            <a:pPr marL="228600" indent="-228600">
              <a:buAutoNum type="arabicParenBoth"/>
            </a:pPr>
            <a:endParaRPr lang="en-US" dirty="0"/>
          </a:p>
          <a:p>
            <a:pPr marL="0" indent="0">
              <a:buNone/>
            </a:pPr>
            <a:r>
              <a:rPr lang="en-US" dirty="0"/>
              <a:t>We send a command to book and we add a private reply queue and correlation id, then save the workflow.</a:t>
            </a:r>
          </a:p>
          <a:p>
            <a:pPr marL="0" indent="0">
              <a:buNone/>
            </a:pPr>
            <a:r>
              <a:rPr lang="en-US" dirty="0"/>
              <a:t>Booking makes the booking and returns the id of our booking to us</a:t>
            </a:r>
          </a:p>
          <a:p>
            <a:pPr marL="0" indent="0">
              <a:buNone/>
            </a:pPr>
            <a:r>
              <a:rPr lang="en-US" dirty="0"/>
              <a:t>We wake the workflow indicated by the correlation id and look up the next step</a:t>
            </a:r>
          </a:p>
          <a:p>
            <a:pPr marL="0" indent="0">
              <a:buNone/>
            </a:pPr>
            <a:r>
              <a:rPr lang="en-US" dirty="0"/>
              <a:t>We send a command to accounts to ask for the credit card details and give it a reply queue, then save the workflow</a:t>
            </a:r>
          </a:p>
          <a:p>
            <a:pPr marL="0" indent="0">
              <a:buNone/>
            </a:pPr>
            <a:r>
              <a:rPr lang="en-US" dirty="0"/>
              <a:t>Accounts adds account details to the booking and returns it to us</a:t>
            </a:r>
          </a:p>
          <a:p>
            <a:pPr marL="0" indent="0">
              <a:buNone/>
            </a:pPr>
            <a:r>
              <a:rPr lang="en-US" dirty="0"/>
              <a:t>We wake the workflow indicated by the correlation id and look for the next step</a:t>
            </a:r>
          </a:p>
          <a:p>
            <a:pPr marL="0" indent="0">
              <a:buNone/>
            </a:pPr>
            <a:r>
              <a:rPr lang="en-US" dirty="0"/>
              <a:t>We send a command to payments to pay for the room, and give it a reply queue, then save the workflow</a:t>
            </a:r>
          </a:p>
          <a:p>
            <a:pPr marL="0" indent="0">
              <a:buNone/>
            </a:pPr>
            <a:r>
              <a:rPr lang="en-US" dirty="0"/>
              <a:t>Payments takes the payment and returns the result to us</a:t>
            </a:r>
          </a:p>
          <a:p>
            <a:pPr marL="0" indent="0">
              <a:buNone/>
            </a:pPr>
            <a:r>
              <a:rPr lang="en-US" dirty="0"/>
              <a:t>We wake the workflow and complete it</a:t>
            </a:r>
          </a:p>
          <a:p>
            <a:pPr marL="0" indent="0">
              <a:buNone/>
            </a:pPr>
            <a:endParaRPr lang="en-US" dirty="0"/>
          </a:p>
          <a:p>
            <a:pPr marL="0" indent="0">
              <a:buNone/>
            </a:pPr>
            <a:endParaRPr lang="en-US" dirty="0"/>
          </a:p>
          <a:p>
            <a:pPr marL="228600" indent="-228600">
              <a:buAutoNum type="arabicParenBoth"/>
            </a:pP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17</a:t>
            </a:fld>
            <a:endParaRPr lang="en-US"/>
          </a:p>
        </p:txBody>
      </p:sp>
    </p:spTree>
    <p:extLst>
      <p:ext uri="{BB962C8B-B14F-4D97-AF65-F5344CB8AC3E}">
        <p14:creationId xmlns:p14="http://schemas.microsoft.com/office/powerpoint/2010/main" val="1747251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get a very explicit compensation flow i.e. When something goes wrong we can raise an exception and have it propagate to reverse the flow. Because the workflow has a request-</a:t>
            </a:r>
            <a:r>
              <a:rPr lang="en-US" dirty="0" err="1"/>
              <a:t>reation</a:t>
            </a:r>
            <a:r>
              <a:rPr lang="en-US" dirty="0"/>
              <a:t> flow, we know that the action has been reversed because we receive confirmations from all the microservices that we have reversed the transaction. Thus we get guarantees around reversal</a:t>
            </a:r>
          </a:p>
        </p:txBody>
      </p:sp>
      <p:sp>
        <p:nvSpPr>
          <p:cNvPr id="4" name="Slide Number Placeholder 3"/>
          <p:cNvSpPr>
            <a:spLocks noGrp="1"/>
          </p:cNvSpPr>
          <p:nvPr>
            <p:ph type="sldNum" sz="quarter" idx="5"/>
          </p:nvPr>
        </p:nvSpPr>
        <p:spPr/>
        <p:txBody>
          <a:bodyPr/>
          <a:lstStyle/>
          <a:p>
            <a:fld id="{FEF15FA6-EB56-764B-9424-765F853645DC}" type="slidenum">
              <a:rPr lang="en-US" smtClean="0"/>
              <a:t>18</a:t>
            </a:fld>
            <a:endParaRPr lang="en-US"/>
          </a:p>
        </p:txBody>
      </p:sp>
    </p:spTree>
    <p:extLst>
      <p:ext uri="{BB962C8B-B14F-4D97-AF65-F5344CB8AC3E}">
        <p14:creationId xmlns:p14="http://schemas.microsoft.com/office/powerpoint/2010/main" val="249967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decide that we don’t want to hold the booking of ever, particularly if the use has a number of manual steps to complete and the process manager is controlling that flow.</a:t>
            </a:r>
          </a:p>
          <a:p>
            <a:endParaRPr lang="en-US" dirty="0"/>
          </a:p>
          <a:p>
            <a:r>
              <a:rPr lang="en-US" dirty="0"/>
              <a:t>The user makes the booking, and puts it in their cart. Then they check out, and then they pay for it. We don’t want someone else to take their booking whilst they are checking out, but we don’t want them to walk away leaving us with an unsold room.</a:t>
            </a:r>
          </a:p>
          <a:p>
            <a:endParaRPr lang="en-US" dirty="0"/>
          </a:p>
          <a:p>
            <a:r>
              <a:rPr lang="en-US" dirty="0"/>
              <a:t>The answer is to reserve the room for a period of time, and timeout when that limit is reached, reversing the transaction</a:t>
            </a:r>
          </a:p>
        </p:txBody>
      </p:sp>
      <p:sp>
        <p:nvSpPr>
          <p:cNvPr id="4" name="Slide Number Placeholder 3"/>
          <p:cNvSpPr>
            <a:spLocks noGrp="1"/>
          </p:cNvSpPr>
          <p:nvPr>
            <p:ph type="sldNum" sz="quarter" idx="5"/>
          </p:nvPr>
        </p:nvSpPr>
        <p:spPr/>
        <p:txBody>
          <a:bodyPr/>
          <a:lstStyle/>
          <a:p>
            <a:fld id="{FEF15FA6-EB56-764B-9424-765F853645DC}" type="slidenum">
              <a:rPr lang="en-US" smtClean="0"/>
              <a:t>19</a:t>
            </a:fld>
            <a:endParaRPr lang="en-US"/>
          </a:p>
        </p:txBody>
      </p:sp>
    </p:spTree>
    <p:extLst>
      <p:ext uri="{BB962C8B-B14F-4D97-AF65-F5344CB8AC3E}">
        <p14:creationId xmlns:p14="http://schemas.microsoft.com/office/powerpoint/2010/main" val="3966952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GB" sz="1200" dirty="0">
                <a:solidFill>
                  <a:srgbClr val="303633"/>
                </a:solidFill>
                <a:latin typeface="Lora"/>
              </a:rPr>
              <a:t>The microservice community favours an alternative approach: </a:t>
            </a:r>
            <a:r>
              <a:rPr lang="en-GB" sz="1200" i="1" dirty="0">
                <a:solidFill>
                  <a:srgbClr val="303633"/>
                </a:solidFill>
                <a:latin typeface="Lora"/>
              </a:rPr>
              <a:t>smart endpoints and dumb pipes</a:t>
            </a:r>
            <a:r>
              <a:rPr lang="en-GB" sz="1200" dirty="0">
                <a:solidFill>
                  <a:srgbClr val="303633"/>
                </a:solidFill>
                <a:latin typeface="Lora"/>
              </a:rPr>
              <a:t>. Applications built from microservices aim to be as decoupled and as cohesive as possible - they own their own domain logic and act more as filters in the classical Unix sense - receiving a request, applying logic as appropriate and producing a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03633"/>
              </a:solidFill>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03633"/>
                </a:solidFill>
                <a:latin typeface="Lora"/>
              </a:rPr>
              <a:t>The problem with the saga, as opposed to choreography is that it moves logic into the saga, so the endpoints become dumber, at risk of becoming entity services controlled by an orchestrator</a:t>
            </a:r>
            <a:endParaRPr lang="en-US" sz="1200" dirty="0"/>
          </a:p>
          <a:p>
            <a:r>
              <a:rPr lang="en-US" dirty="0"/>
              <a:t>”</a:t>
            </a:r>
          </a:p>
        </p:txBody>
      </p:sp>
      <p:sp>
        <p:nvSpPr>
          <p:cNvPr id="4" name="Slide Number Placeholder 3"/>
          <p:cNvSpPr>
            <a:spLocks noGrp="1"/>
          </p:cNvSpPr>
          <p:nvPr>
            <p:ph type="sldNum" sz="quarter" idx="5"/>
          </p:nvPr>
        </p:nvSpPr>
        <p:spPr/>
        <p:txBody>
          <a:bodyPr/>
          <a:lstStyle/>
          <a:p>
            <a:fld id="{96C0C59F-4155-9949-857D-B4E24D01EA34}" type="slidenum">
              <a:rPr lang="en-US" smtClean="0"/>
              <a:t>20</a:t>
            </a:fld>
            <a:endParaRPr lang="en-US"/>
          </a:p>
        </p:txBody>
      </p:sp>
    </p:spTree>
    <p:extLst>
      <p:ext uri="{BB962C8B-B14F-4D97-AF65-F5344CB8AC3E}">
        <p14:creationId xmlns:p14="http://schemas.microsoft.com/office/powerpoint/2010/main" val="3836421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24</a:t>
            </a:fld>
            <a:endParaRPr lang="en-US"/>
          </a:p>
        </p:txBody>
      </p:sp>
    </p:spTree>
    <p:extLst>
      <p:ext uri="{BB962C8B-B14F-4D97-AF65-F5344CB8AC3E}">
        <p14:creationId xmlns:p14="http://schemas.microsoft.com/office/powerpoint/2010/main" val="400266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Three types: </a:t>
            </a:r>
          </a:p>
          <a:p>
            <a:pPr lvl="1"/>
            <a:r>
              <a:rPr lang="en-US" dirty="0">
                <a:effectLst/>
              </a:rPr>
              <a:t>Operands </a:t>
            </a:r>
          </a:p>
          <a:p>
            <a:pPr lvl="2"/>
            <a:r>
              <a:rPr lang="en-US" dirty="0">
                <a:effectLst/>
              </a:rPr>
              <a:t>When we talk to another service we communicate two things: </a:t>
            </a:r>
          </a:p>
          <a:p>
            <a:pPr lvl="3"/>
            <a:r>
              <a:rPr lang="en-US" dirty="0">
                <a:effectLst/>
              </a:rPr>
              <a:t>operator - a behavior that I want you to enact </a:t>
            </a:r>
          </a:p>
          <a:p>
            <a:pPr lvl="3"/>
            <a:r>
              <a:rPr lang="en-US" dirty="0">
                <a:effectLst/>
              </a:rPr>
              <a:t>operand - the data I want you to use to enact that </a:t>
            </a:r>
          </a:p>
          <a:p>
            <a:pPr lvl="3"/>
            <a:r>
              <a:rPr lang="en-US" dirty="0">
                <a:effectLst/>
              </a:rPr>
              <a:t>An operand has to make sense to the receiver, and so the receiver may need to publish information that can be used as operands - this is the ‘reference data’ </a:t>
            </a:r>
          </a:p>
          <a:p>
            <a:pPr lvl="3"/>
            <a:r>
              <a:rPr lang="en-US" dirty="0">
                <a:effectLst/>
              </a:rPr>
              <a:t>Examples: Product Catalog </a:t>
            </a:r>
          </a:p>
          <a:p>
            <a:pPr lvl="1"/>
            <a:r>
              <a:rPr lang="en-US" dirty="0">
                <a:effectLst/>
              </a:rPr>
              <a:t>Historic Artefacts </a:t>
            </a:r>
          </a:p>
          <a:p>
            <a:pPr lvl="2"/>
            <a:r>
              <a:rPr lang="en-US" dirty="0">
                <a:effectLst/>
              </a:rPr>
              <a:t>A snapshot of our data, commonly used for reporting, analysis etc. Often rolled up. </a:t>
            </a:r>
          </a:p>
          <a:p>
            <a:pPr lvl="1"/>
            <a:r>
              <a:rPr lang="en-US" dirty="0">
                <a:effectLst/>
              </a:rPr>
              <a:t>Shared Collection </a:t>
            </a:r>
          </a:p>
          <a:p>
            <a:r>
              <a:rPr lang="en-US" dirty="0">
                <a:effectLst/>
              </a:rPr>
              <a:t>	Data that all services tend to rely on such as Customers or Users </a:t>
            </a:r>
          </a:p>
          <a:p>
            <a:r>
              <a:rPr lang="en-US" dirty="0">
                <a:effectLst/>
              </a:rPr>
              <a:t>	Differs from operands in that we may process dependent on it, not just use it to formulate requests to another system </a:t>
            </a:r>
          </a:p>
          <a:p>
            <a:r>
              <a:rPr lang="en-US" dirty="0">
                <a:effectLst/>
              </a:rPr>
              <a:t>	We don’t want to request this data on demand, it’s too expensive, so we want a local cache of the data </a:t>
            </a:r>
          </a:p>
          <a:p>
            <a:r>
              <a:rPr lang="en-US" dirty="0">
                <a:effectLst/>
              </a:rPr>
              <a:t>	We may convert the data into a more usable local form, but we don’t own the data so we need to avoid the risk of changing it. We may for example shred it into tables, or ignore data that we do not depend on. </a:t>
            </a: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26</a:t>
            </a:fld>
            <a:endParaRPr lang="en-US"/>
          </a:p>
        </p:txBody>
      </p:sp>
    </p:spTree>
    <p:extLst>
      <p:ext uri="{BB962C8B-B14F-4D97-AF65-F5344CB8AC3E}">
        <p14:creationId xmlns:p14="http://schemas.microsoft.com/office/powerpoint/2010/main" val="211043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Would I cache you as Request Data?</a:t>
            </a:r>
          </a:p>
          <a:p>
            <a:endParaRPr lang="en-US" dirty="0">
              <a:effectLst/>
            </a:endParaRPr>
          </a:p>
          <a:p>
            <a:r>
              <a:rPr lang="en-US" dirty="0">
                <a:effectLst/>
              </a:rPr>
              <a:t>We are trying to prevent you making a request. Another way to do this is to cache the results of a GET. To cache that data it has to be suitable ‘Outside Data’ – versioned and immutable, and a stable contract, not the implementation details. But it also has to be suitable for caching? How fast does it go stale? Will every call result in a different result set because of temporal concerns? In addition, note that I cache, not the other services internal data but Outside Data. A mistake here would be to replicate the other services internal data between two services as reference data. In particular, if I share internal data and need to share the rules to interpret it, then I couple that other microservice into my implementation details.</a:t>
            </a:r>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27</a:t>
            </a:fld>
            <a:endParaRPr lang="en-US"/>
          </a:p>
        </p:txBody>
      </p:sp>
    </p:spTree>
    <p:extLst>
      <p:ext uri="{BB962C8B-B14F-4D97-AF65-F5344CB8AC3E}">
        <p14:creationId xmlns:p14="http://schemas.microsoft.com/office/powerpoint/2010/main" val="1952816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Decoupled: Queries are now local, we are decoupled from other services</a:t>
            </a:r>
          </a:p>
          <a:p>
            <a:endParaRPr lang="en-US" dirty="0"/>
          </a:p>
          <a:p>
            <a:r>
              <a:rPr lang="en-US" dirty="0"/>
              <a:t>Autonomous: We don’t functionally integrate with other services, nor know their implementation details.</a:t>
            </a:r>
          </a:p>
          <a:p>
            <a:endParaRPr lang="en-US" dirty="0"/>
          </a:p>
          <a:p>
            <a:r>
              <a:rPr lang="en-US" dirty="0"/>
              <a:t>Lower latency network calls, pre-calculated results</a:t>
            </a:r>
          </a:p>
          <a:p>
            <a:endParaRPr lang="en-US" dirty="0"/>
          </a:p>
          <a:p>
            <a:r>
              <a:rPr lang="en-US" dirty="0"/>
              <a:t>Fault Tolerance: We are a bulkhead to failure, but also we cope better with resource constraints through the use of decoupled invocation</a:t>
            </a:r>
          </a:p>
        </p:txBody>
      </p:sp>
      <p:sp>
        <p:nvSpPr>
          <p:cNvPr id="4" name="Slide Number Placeholder 3"/>
          <p:cNvSpPr>
            <a:spLocks noGrp="1"/>
          </p:cNvSpPr>
          <p:nvPr>
            <p:ph type="sldNum" sz="quarter" idx="5"/>
          </p:nvPr>
        </p:nvSpPr>
        <p:spPr/>
        <p:txBody>
          <a:bodyPr/>
          <a:lstStyle/>
          <a:p>
            <a:fld id="{FEF15FA6-EB56-764B-9424-765F853645DC}" type="slidenum">
              <a:rPr lang="en-US" smtClean="0"/>
              <a:t>28</a:t>
            </a:fld>
            <a:endParaRPr lang="en-US"/>
          </a:p>
        </p:txBody>
      </p:sp>
    </p:spTree>
    <p:extLst>
      <p:ext uri="{BB962C8B-B14F-4D97-AF65-F5344CB8AC3E}">
        <p14:creationId xmlns:p14="http://schemas.microsoft.com/office/powerpoint/2010/main" val="21215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Consistency: we are stale, but this may not matter if we are ‘task’ oriented</a:t>
            </a:r>
          </a:p>
          <a:p>
            <a:endParaRPr lang="en-US" dirty="0"/>
          </a:p>
          <a:p>
            <a:r>
              <a:rPr lang="en-US" dirty="0"/>
              <a:t>Replication of Data: We are creating a lot of copies of our data. Storage is cheap? Although if it doubles every year…</a:t>
            </a:r>
          </a:p>
          <a:p>
            <a:endParaRPr lang="en-US" dirty="0"/>
          </a:p>
          <a:p>
            <a:r>
              <a:rPr lang="en-US" dirty="0"/>
              <a:t>Synchronization: It’s a hard problem, how do we ensure source and sink are the same?</a:t>
            </a:r>
          </a:p>
        </p:txBody>
      </p:sp>
      <p:sp>
        <p:nvSpPr>
          <p:cNvPr id="4" name="Slide Number Placeholder 3"/>
          <p:cNvSpPr>
            <a:spLocks noGrp="1"/>
          </p:cNvSpPr>
          <p:nvPr>
            <p:ph type="sldNum" sz="quarter" idx="5"/>
          </p:nvPr>
        </p:nvSpPr>
        <p:spPr/>
        <p:txBody>
          <a:bodyPr/>
          <a:lstStyle/>
          <a:p>
            <a:fld id="{FEF15FA6-EB56-764B-9424-765F853645DC}" type="slidenum">
              <a:rPr lang="en-US" smtClean="0"/>
              <a:t>29</a:t>
            </a:fld>
            <a:endParaRPr lang="en-US"/>
          </a:p>
        </p:txBody>
      </p:sp>
    </p:spTree>
    <p:extLst>
      <p:ext uri="{BB962C8B-B14F-4D97-AF65-F5344CB8AC3E}">
        <p14:creationId xmlns:p14="http://schemas.microsoft.com/office/powerpoint/2010/main" val="355299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6</a:t>
            </a:fld>
            <a:endParaRPr lang="en-US"/>
          </a:p>
        </p:txBody>
      </p:sp>
    </p:spTree>
    <p:extLst>
      <p:ext uri="{BB962C8B-B14F-4D97-AF65-F5344CB8AC3E}">
        <p14:creationId xmlns:p14="http://schemas.microsoft.com/office/powerpoint/2010/main" val="928056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t>
            </a:r>
            <a:r>
              <a:rPr lang="en-US" baseline="0" dirty="0" err="1"/>
              <a:t>ack</a:t>
            </a:r>
            <a:r>
              <a:rPr lang="en-US" baseline="0" dirty="0"/>
              <a:t> when the message is written to the queue (persistent) or when it is consumed (non-persistent) and then resend when failed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4112073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How can you ensure that messages are received successfully?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 each message retrieved by a receiver an acknowledgement is sent back to the message sender. If this acknowledgement is not received after a certain time frame, the message is resent.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We may not know if the acknowledgement itself failed, but the original send succeeded.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92909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So we need to have an idempotent receiver that can reject messages already seen, or is not affected by re-application. </a:t>
            </a:r>
          </a:p>
          <a:p>
            <a:pPr algn="l"/>
            <a:endParaRPr lang="en-US" sz="1200" dirty="0"/>
          </a:p>
          <a:p>
            <a:pPr algn="l"/>
            <a:r>
              <a:rPr lang="en-US" sz="1200" dirty="0"/>
              <a:t>We could also ensure</a:t>
            </a:r>
            <a:r>
              <a:rPr lang="en-US" sz="1200" baseline="0" dirty="0"/>
              <a:t> that logically we could re-apply the message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379246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We</a:t>
            </a:r>
            <a:r>
              <a:rPr lang="en-US" sz="1200" baseline="0" dirty="0"/>
              <a:t> can combine guaranteed delivery and at-least once to ensure that messages will be delivered once.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884769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Shared Message Queue or Shared Message Log </a:t>
            </a:r>
          </a:p>
          <a:p>
            <a:r>
              <a:rPr lang="en-US" baseline="0" dirty="0">
                <a:effectLst/>
              </a:rPr>
              <a:t>         All distributed messaging systems store their data, replicated across nodes in a cluster, using some form of Db</a:t>
            </a:r>
          </a:p>
          <a:p>
            <a:r>
              <a:rPr lang="en-US" baseline="0" dirty="0">
                <a:effectLst/>
              </a:rPr>
              <a:t>         In a Shared Message Queue, that storage has queue semantics, we can lock an item of the front of the queue, so as to allow other readers to skip past it, retrieve an item from the queue, and either unlock or delete the item at the end. We usually unlock for a failure to process, and delete when done. So our storage is mutable, once we have processed an item, we have changed the queue.</a:t>
            </a:r>
            <a:endParaRPr lang="en-US" dirty="0">
              <a:effectLst/>
            </a:endParaRPr>
          </a:p>
          <a:p>
            <a:r>
              <a:rPr lang="en-US" dirty="0">
                <a:effectLst/>
              </a:rPr>
              <a:t>        In a message log, the</a:t>
            </a:r>
            <a:r>
              <a:rPr lang="en-US" baseline="0" dirty="0">
                <a:effectLst/>
              </a:rPr>
              <a:t> storage has append-only log semantics. We maintain an index to the next item for a consumer to read, in order, and we can manage those indexes in the distributed system to allow multiple consumers to traverse the same queue together, but we never alter the queue. So after we finish processing a message we just increment the index.</a:t>
            </a:r>
          </a:p>
          <a:p>
            <a:r>
              <a:rPr lang="en-US" baseline="0" dirty="0">
                <a:effectLst/>
              </a:rPr>
              <a:t>       We use more storage for the log, because we are not deleting messages, but we gain the ability to reset our index and replay the messages.</a:t>
            </a:r>
          </a:p>
          <a:p>
            <a:r>
              <a:rPr lang="en-US" baseline="0" dirty="0">
                <a:effectLst/>
              </a:rPr>
              <a:t>       With a shared queue, replay depends on an outbox or inbox</a:t>
            </a:r>
            <a:endParaRPr lang="en-US" dirty="0">
              <a:effectLst/>
            </a:endParaRPr>
          </a:p>
          <a:p>
            <a:pPr lvl="1"/>
            <a:r>
              <a:rPr lang="en-US" dirty="0">
                <a:effectLst/>
              </a:rPr>
              <a:t>We started buy using a shared message queue and listening for downstream events </a:t>
            </a:r>
          </a:p>
          <a:p>
            <a:pPr lvl="2"/>
            <a:r>
              <a:rPr lang="en-US" dirty="0">
                <a:effectLst/>
              </a:rPr>
              <a:t>We solved ordering by using a sequential version number and resequencing when 'out-of-order' </a:t>
            </a:r>
          </a:p>
          <a:p>
            <a:pPr lvl="2"/>
            <a:r>
              <a:rPr lang="en-US" dirty="0">
                <a:effectLst/>
              </a:rPr>
              <a:t>Ordering creates a problem for consumers </a:t>
            </a:r>
          </a:p>
          <a:p>
            <a:pPr lvl="2"/>
            <a:r>
              <a:rPr lang="en-US" dirty="0">
                <a:effectLst/>
              </a:rPr>
              <a:t>We could add a sequence number to enforce ordering </a:t>
            </a:r>
          </a:p>
          <a:p>
            <a:pPr lvl="1"/>
            <a:r>
              <a:rPr lang="en-US" dirty="0">
                <a:effectLst/>
              </a:rPr>
              <a:t>[Does not work with competing consumers </a:t>
            </a:r>
          </a:p>
          <a:p>
            <a:pPr lvl="1"/>
            <a:r>
              <a:rPr lang="en-US" dirty="0">
                <a:effectLst/>
              </a:rPr>
              <a:t>We can create partitions to allow competing consumers to work </a:t>
            </a:r>
          </a:p>
          <a:p>
            <a:pPr lvl="1"/>
            <a:r>
              <a:rPr lang="en-US" dirty="0">
                <a:effectLst/>
              </a:rPr>
              <a:t>All events need to be under one topic </a:t>
            </a:r>
          </a:p>
          <a:p>
            <a:pPr lvl="1"/>
            <a:r>
              <a:rPr lang="en-US" dirty="0">
                <a:effectLst/>
              </a:rPr>
              <a:t>We may have events for a lot of entities. How do we partition? </a:t>
            </a:r>
          </a:p>
          <a:p>
            <a:pPr lvl="1"/>
            <a:r>
              <a:rPr lang="en-US" dirty="0">
                <a:effectLst/>
              </a:rPr>
              <a:t>Has limitations. How do I replay, so that I can spin up a new service (big problem in QA </a:t>
            </a:r>
            <a:r>
              <a:rPr lang="en-US" dirty="0" err="1">
                <a:effectLst/>
              </a:rPr>
              <a:t>envirionments</a:t>
            </a:r>
            <a:r>
              <a:rPr lang="en-US" dirty="0">
                <a:effectLst/>
              </a:rPr>
              <a:t>)? </a:t>
            </a:r>
          </a:p>
          <a:p>
            <a:pPr lvl="1"/>
            <a:r>
              <a:rPr lang="en-US" dirty="0">
                <a:effectLst/>
              </a:rPr>
              <a:t>We had an 'Outbox' but still, we needed to write code to resend and ensure other consumers discarded duplicates (i.e. have we seen this message or this version of the data for this id) </a:t>
            </a:r>
          </a:p>
          <a:p>
            <a:pPr lvl="1"/>
            <a:r>
              <a:rPr lang="en-US" dirty="0">
                <a:effectLst/>
              </a:rPr>
              <a:t>We then moved to using a shared message log (in our case GES, but Kafka is probably the default choice for many) </a:t>
            </a:r>
          </a:p>
          <a:p>
            <a:pPr lvl="2"/>
            <a:r>
              <a:rPr lang="en-US" dirty="0">
                <a:effectLst/>
              </a:rPr>
              <a:t>Arguably this is Active Service over Event Carried State Transfer, because like an ATOM-feed we pull the 'current' state by reading an immutable, read-only feed to populate our cache </a:t>
            </a:r>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42</a:t>
            </a:fld>
            <a:endParaRPr lang="en-US"/>
          </a:p>
        </p:txBody>
      </p:sp>
    </p:spTree>
    <p:extLst>
      <p:ext uri="{BB962C8B-B14F-4D97-AF65-F5344CB8AC3E}">
        <p14:creationId xmlns:p14="http://schemas.microsoft.com/office/powerpoint/2010/main" val="256817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Shared Message Queue or Shared Message Log </a:t>
            </a:r>
          </a:p>
          <a:p>
            <a:r>
              <a:rPr lang="en-US" baseline="0" dirty="0">
                <a:effectLst/>
              </a:rPr>
              <a:t>         All distributed messaging systems store their data, replicated across nodes in a cluster, using some form of Db</a:t>
            </a:r>
          </a:p>
          <a:p>
            <a:r>
              <a:rPr lang="en-US" baseline="0" dirty="0">
                <a:effectLst/>
              </a:rPr>
              <a:t>         In a Shared Message Queue, that storage has queue semantics, we can lock an item of the front of the queue, so as to allow other readers to skip past it, retrieve an item from the queue, and either unlock or delete the item at the end. We usually unlock for a failure to process, and delete when done. So our storage is mutable, once we have processed an item, we have changed the queue.</a:t>
            </a:r>
            <a:endParaRPr lang="en-US" dirty="0">
              <a:effectLst/>
            </a:endParaRPr>
          </a:p>
          <a:p>
            <a:r>
              <a:rPr lang="en-US" dirty="0">
                <a:effectLst/>
              </a:rPr>
              <a:t>        In a message log, the</a:t>
            </a:r>
            <a:r>
              <a:rPr lang="en-US" baseline="0" dirty="0">
                <a:effectLst/>
              </a:rPr>
              <a:t> storage has append-only log semantics. We maintain an index to the next item for a consumer to read, in order, and we can manage those indexes in the distributed system to allow multiple consumers to traverse the same queue together, but we never alter the queue. So after we finish processing a message we just increment the index.</a:t>
            </a:r>
          </a:p>
          <a:p>
            <a:r>
              <a:rPr lang="en-US" baseline="0" dirty="0">
                <a:effectLst/>
              </a:rPr>
              <a:t>       We use more storage for the log, because we are not deleting messages, but we gain the ability to reset our index and replay the messages.</a:t>
            </a:r>
          </a:p>
          <a:p>
            <a:r>
              <a:rPr lang="en-US" baseline="0" dirty="0">
                <a:effectLst/>
              </a:rPr>
              <a:t>       With a shared queue, replay depends on an outbox or inbox</a:t>
            </a:r>
            <a:endParaRPr lang="en-US" dirty="0">
              <a:effectLst/>
            </a:endParaRPr>
          </a:p>
          <a:p>
            <a:pPr lvl="1"/>
            <a:r>
              <a:rPr lang="en-US" dirty="0">
                <a:effectLst/>
              </a:rPr>
              <a:t>We started buy using a shared message queue and listening for downstream events </a:t>
            </a:r>
          </a:p>
          <a:p>
            <a:pPr lvl="2"/>
            <a:r>
              <a:rPr lang="en-US" dirty="0">
                <a:effectLst/>
              </a:rPr>
              <a:t>We solved ordering by using a sequential version number and resequencing when 'out-of-order' </a:t>
            </a:r>
          </a:p>
          <a:p>
            <a:pPr lvl="2"/>
            <a:r>
              <a:rPr lang="en-US" dirty="0">
                <a:effectLst/>
              </a:rPr>
              <a:t>Ordering creates a problem for consumers </a:t>
            </a:r>
          </a:p>
          <a:p>
            <a:pPr lvl="2"/>
            <a:r>
              <a:rPr lang="en-US" dirty="0">
                <a:effectLst/>
              </a:rPr>
              <a:t>We could add a sequence number to enforce ordering </a:t>
            </a:r>
          </a:p>
          <a:p>
            <a:pPr lvl="1"/>
            <a:r>
              <a:rPr lang="en-US" dirty="0">
                <a:effectLst/>
              </a:rPr>
              <a:t>[Does not work with competing consumers </a:t>
            </a:r>
          </a:p>
          <a:p>
            <a:pPr lvl="1"/>
            <a:r>
              <a:rPr lang="en-US" dirty="0">
                <a:effectLst/>
              </a:rPr>
              <a:t>We can create partitions to allow competing consumers to work </a:t>
            </a:r>
          </a:p>
          <a:p>
            <a:pPr lvl="1"/>
            <a:r>
              <a:rPr lang="en-US" dirty="0">
                <a:effectLst/>
              </a:rPr>
              <a:t>All events need to be under one topic </a:t>
            </a:r>
          </a:p>
          <a:p>
            <a:pPr lvl="1"/>
            <a:r>
              <a:rPr lang="en-US" dirty="0">
                <a:effectLst/>
              </a:rPr>
              <a:t>We may have events for a lot of entities. How do we partition? </a:t>
            </a:r>
          </a:p>
          <a:p>
            <a:pPr lvl="1"/>
            <a:r>
              <a:rPr lang="en-US" dirty="0">
                <a:effectLst/>
              </a:rPr>
              <a:t>Has limitations. How do I replay, so that I can spin up a new service (big problem in QA </a:t>
            </a:r>
            <a:r>
              <a:rPr lang="en-US" dirty="0" err="1">
                <a:effectLst/>
              </a:rPr>
              <a:t>envirionments</a:t>
            </a:r>
            <a:r>
              <a:rPr lang="en-US" dirty="0">
                <a:effectLst/>
              </a:rPr>
              <a:t>)? </a:t>
            </a:r>
          </a:p>
          <a:p>
            <a:pPr lvl="1"/>
            <a:r>
              <a:rPr lang="en-US" dirty="0">
                <a:effectLst/>
              </a:rPr>
              <a:t>We had an 'Outbox' but still, we needed to write code to resend and ensure other consumers discarded duplicates (i.e. have we seen this message or this version of the data for this id) </a:t>
            </a:r>
          </a:p>
          <a:p>
            <a:pPr lvl="1"/>
            <a:r>
              <a:rPr lang="en-US" dirty="0">
                <a:effectLst/>
              </a:rPr>
              <a:t>We then moved to using a shared message log (in our case GES, but Kafka is probably the default choice for many) </a:t>
            </a:r>
          </a:p>
          <a:p>
            <a:pPr lvl="2"/>
            <a:r>
              <a:rPr lang="en-US" dirty="0">
                <a:effectLst/>
              </a:rPr>
              <a:t>Arguably this is Active Service over Event Carried State Transfer, because like an ATOM-feed we pull the 'current' state by reading an immutable, read-only feed to populate our cache </a:t>
            </a:r>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43</a:t>
            </a:fld>
            <a:endParaRPr lang="en-US"/>
          </a:p>
        </p:txBody>
      </p:sp>
    </p:spTree>
    <p:extLst>
      <p:ext uri="{BB962C8B-B14F-4D97-AF65-F5344CB8AC3E}">
        <p14:creationId xmlns:p14="http://schemas.microsoft.com/office/powerpoint/2010/main" val="184288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Write-off</a:t>
            </a:r>
          </a:p>
          <a:p>
            <a:r>
              <a:rPr lang="en-US" sz="1200" b="0" i="0" u="none" strike="noStrike" kern="1200" baseline="0" dirty="0">
                <a:solidFill>
                  <a:schemeClr val="tx1"/>
                </a:solidFill>
                <a:latin typeface="+mn-lt"/>
                <a:ea typeface="+mn-ea"/>
                <a:cs typeface="+mn-cs"/>
              </a:rPr>
              <a:t>This is the simplest strategy: do nothing, or discard what you’ve done (see Figure 1a). This might seem like a poor plan, but in the reality of business, it might be acceptable. If the loss is small, building</a:t>
            </a:r>
          </a:p>
          <a:p>
            <a:r>
              <a:rPr lang="en-US" sz="1200" b="0" i="0" u="none" strike="noStrike" kern="1200" baseline="0" dirty="0">
                <a:solidFill>
                  <a:schemeClr val="tx1"/>
                </a:solidFill>
                <a:latin typeface="+mn-lt"/>
                <a:ea typeface="+mn-ea"/>
                <a:cs typeface="+mn-cs"/>
              </a:rPr>
              <a:t>an error-correction solution might be more expensive. Furthermore, it might slow down the flow of messages, which reduces system throughput.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47</a:t>
            </a:fld>
            <a:endParaRPr lang="en-US"/>
          </a:p>
        </p:txBody>
      </p:sp>
    </p:spTree>
    <p:extLst>
      <p:ext uri="{BB962C8B-B14F-4D97-AF65-F5344CB8AC3E}">
        <p14:creationId xmlns:p14="http://schemas.microsoft.com/office/powerpoint/2010/main" val="372327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Retry</a:t>
            </a:r>
          </a:p>
          <a:p>
            <a:r>
              <a:rPr lang="en-US" sz="1200" b="0" i="0" u="none" strike="noStrike" kern="1200" baseline="0" dirty="0">
                <a:solidFill>
                  <a:schemeClr val="tx1"/>
                </a:solidFill>
                <a:latin typeface="+mn-lt"/>
                <a:ea typeface="+mn-ea"/>
                <a:cs typeface="+mn-cs"/>
              </a:rPr>
              <a:t>When one operation out of a group of operations (or “transactions”) fails, you have essentially two choices: undo the ones that completed successfully or retry the one that failed. Retry is a plausible</a:t>
            </a:r>
          </a:p>
          <a:p>
            <a:r>
              <a:rPr lang="en-US" sz="1200" b="0" i="0" u="none" strike="noStrike" kern="1200" baseline="0" dirty="0">
                <a:solidFill>
                  <a:schemeClr val="tx1"/>
                </a:solidFill>
                <a:latin typeface="+mn-lt"/>
                <a:ea typeface="+mn-ea"/>
                <a:cs typeface="+mn-cs"/>
              </a:rPr>
              <a:t>option if there’s a realistic chance that the retry will succeed (see Figure 1b). For example, if an external system is temporarily unavailable or an item is out of stock, a retry might be worthwhile.</a:t>
            </a:r>
          </a:p>
          <a:p>
            <a:r>
              <a:rPr lang="en-US" sz="1200" b="0" i="0" u="none" strike="noStrike" kern="1200" baseline="0" dirty="0">
                <a:solidFill>
                  <a:schemeClr val="tx1"/>
                </a:solidFill>
                <a:latin typeface="+mn-lt"/>
                <a:ea typeface="+mn-ea"/>
                <a:cs typeface="+mn-cs"/>
              </a:rPr>
              <a:t>However, if a business rule was violated, it’s unlikely a retry will succeed.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4148253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Compensating action</a:t>
            </a:r>
          </a:p>
          <a:p>
            <a:r>
              <a:rPr lang="en-US" sz="1200" b="0" i="0" u="none" strike="noStrike" kern="1200" baseline="0" dirty="0">
                <a:solidFill>
                  <a:schemeClr val="tx1"/>
                </a:solidFill>
                <a:latin typeface="+mn-lt"/>
                <a:ea typeface="+mn-ea"/>
                <a:cs typeface="+mn-cs"/>
              </a:rPr>
              <a:t>The obvious alternative to retrying failed operations is to undo already completed operations to return the system to a consistent state (see Figure 1c). Such compensating actions work best with monetary systems, where we can credit money already debited. But real life uses many other compensating actions. For example, we might call and ask a customer to ignore a letter that has been sent or to return a package that was sent in error.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3611811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Routing Slip</a:t>
            </a:r>
          </a:p>
          <a:p>
            <a:r>
              <a:rPr lang="en-US" dirty="0"/>
              <a:t>An alternative to listening for events to trigger compensating actions is to attach the sequence of handlers to the message itself, describing both the happy path, and the failure path. As each node processes the message, it looks at the sequence to determine where to route either the next step in the sequence, or the </a:t>
            </a:r>
            <a:r>
              <a:rPr lang="en-US"/>
              <a:t>compensation flow.</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331468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7</a:t>
            </a:fld>
            <a:endParaRPr lang="en-US"/>
          </a:p>
        </p:txBody>
      </p:sp>
    </p:spTree>
    <p:extLst>
      <p:ext uri="{BB962C8B-B14F-4D97-AF65-F5344CB8AC3E}">
        <p14:creationId xmlns:p14="http://schemas.microsoft.com/office/powerpoint/2010/main" val="35643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Transaction coordinator</a:t>
            </a:r>
          </a:p>
          <a:p>
            <a:r>
              <a:rPr lang="en-US" sz="1200" b="0" i="0" u="none" strike="noStrike" kern="1200" baseline="0" dirty="0">
                <a:solidFill>
                  <a:schemeClr val="tx1"/>
                </a:solidFill>
                <a:latin typeface="+mn-lt"/>
                <a:ea typeface="+mn-ea"/>
                <a:cs typeface="+mn-cs"/>
              </a:rPr>
              <a:t>The strategies discussed thus far differ from a traditional two-phase commit that relies on separate prepare and execute steps for each participant. In the Starbucks example, a two-phase commit would equate to having the customer wait at the cashier’s counter with money and the receipt until the drink is ready. Then, the money, receipt,  and drink would change hands in one swoop. Neither the cashier nor the customer could leave until the transaction was complete.</a:t>
            </a:r>
          </a:p>
          <a:p>
            <a:r>
              <a:rPr lang="en-US" sz="1200" b="0" i="0" u="none" strike="noStrike" kern="1200" baseline="0" dirty="0">
                <a:solidFill>
                  <a:schemeClr val="tx1"/>
                </a:solidFill>
                <a:latin typeface="+mn-lt"/>
                <a:ea typeface="+mn-ea"/>
                <a:cs typeface="+mn-cs"/>
              </a:rPr>
              <a:t>Using such a two-phase-commit approach would certainly kill a coffee shop’s business because it would dramatically decrease the number of customers the shop could serve in a certain time interval. Although a two-phase commit can make life a lot simpler, it can also hurt the free flow of messages (and therefore scalability) because it requires the allocation of a stateful transaction resource across the flow of multiple, asynchronous actions. Starbucks follows an optimistic approach to optimize throughput in the “happy day” scenario, even though this results in a small loss when errors occur.</a:t>
            </a:r>
          </a:p>
          <a:p>
            <a:r>
              <a:rPr lang="en-US" sz="1200" b="0" i="0" u="none" strike="noStrike" kern="1200" baseline="0" dirty="0">
                <a:solidFill>
                  <a:schemeClr val="tx1"/>
                </a:solidFill>
                <a:latin typeface="+mn-lt"/>
                <a:ea typeface="+mn-ea"/>
                <a:cs typeface="+mn-cs"/>
              </a:rPr>
              <a:t>When amounts and stakes are larger, a pessimistic two-phase-commit approach is more appropriate (see Figure 1d). For example, when you purchase a home, an escrow company essentially acts as a transaction coordinator, offering a two-phase-commit service. The escrow company ensures that all required resources from all parties, such as funds, documents, and permits, are available before committing the transaction—that is, the purchase of the property. Once the transaction closes, all resources are consistently committed across all parties.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4026078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623437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289884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371675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3708162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2010, </a:t>
            </a:r>
            <a:r>
              <a:rPr lang="en-US" dirty="0">
                <a:hlinkClick r:id="rId3"/>
              </a:rPr>
              <a:t>Daniel Abadi</a:t>
            </a:r>
            <a:r>
              <a:rPr lang="en-US" dirty="0"/>
              <a:t> of Yale noted some shortcomings of how the CAP theorem had been understood and applied:</a:t>
            </a:r>
          </a:p>
          <a:p>
            <a:r>
              <a:rPr lang="en-US" dirty="0"/>
              <a:t>The theorem seems to imply that you can choose any of these 3 configurations: CA, CP or AP. But A and C have an asymmetry here: if you choose to sacrifice A, you only have to do so when there’s a network partition. But systems that choose to sacrifice C (i.e. AP systems) must do so </a:t>
            </a:r>
            <a:r>
              <a:rPr lang="en-US" i="1" dirty="0"/>
              <a:t>all the time</a:t>
            </a:r>
            <a:r>
              <a:rPr lang="en-US" dirty="0"/>
              <a:t>.</a:t>
            </a:r>
          </a:p>
          <a:p>
            <a:r>
              <a:rPr lang="en-US" dirty="0"/>
              <a:t>For all practical purposes, CA and CP are identical, since the upshot of a partition on a CA (non-partition-tolerant) system is that Availability is lost. Which is the same as CP.</a:t>
            </a:r>
          </a:p>
          <a:p>
            <a:r>
              <a:rPr lang="en-US" dirty="0"/>
              <a:t>So for all intents and purposes, CAP focuses people on a single tradeoff: </a:t>
            </a:r>
            <a:r>
              <a:rPr lang="en-US" b="1" dirty="0"/>
              <a:t>in the event of a partition, what does the system give up, C or A?</a:t>
            </a:r>
            <a:endParaRPr lang="en-US" dirty="0"/>
          </a:p>
          <a:p>
            <a:r>
              <a:rPr lang="en-US" dirty="0"/>
              <a:t>But even this is a false tradeoff, since it implies that we give up consistency to gain availability. This is not always the case.</a:t>
            </a:r>
          </a:p>
          <a:p>
            <a:r>
              <a:rPr lang="en-US" dirty="0" err="1"/>
              <a:t>Abadi</a:t>
            </a:r>
            <a:r>
              <a:rPr lang="en-US" dirty="0"/>
              <a:t> notes that in the absence of a partition, a CAP-based system is free to make all the ACID guarantees along with high availability. The reason to give up consistency then was not to gain availability.</a:t>
            </a:r>
          </a:p>
          <a:p>
            <a:r>
              <a:rPr lang="en-US" dirty="0" err="1"/>
              <a:t>Abadi</a:t>
            </a:r>
            <a:r>
              <a:rPr lang="en-US" dirty="0"/>
              <a:t> notes that the reason to give up consistency and/or availability is the missing </a:t>
            </a:r>
            <a:r>
              <a:rPr lang="en-US" dirty="0" err="1"/>
              <a:t>incredient</a:t>
            </a:r>
            <a:r>
              <a:rPr lang="en-US" dirty="0"/>
              <a:t>: Latency.</a:t>
            </a:r>
          </a:p>
          <a:p>
            <a:r>
              <a:rPr lang="en-US" dirty="0"/>
              <a:t>Keeping replicas consistent over a wide area network requires at least one message to be sent over the WAN in the critical path to perform the write. Unfortunately, a message over a WAN significantly increases the latency of a transaction (on the order of hundreds of milliseconds), a cost too large for many Web applications that businesses like Amazon and Yahoo need to implement. Consequently, in order to reduce latency, replication must be performed asynchronously. This reduces consistency (by definition).</a:t>
            </a:r>
          </a:p>
          <a:p>
            <a:r>
              <a:rPr lang="en-US" dirty="0"/>
              <a:t>A high availability requirement implies that the system must replicate data. As soon as a distributed system replicates data, a tradeoff between consistency and latency arises.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644365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RPC trades</a:t>
            </a:r>
            <a:r>
              <a:rPr lang="en-US" baseline="0" dirty="0"/>
              <a:t> L for C. As a blocking call we have to accept the latency of making one or more additional server hops in order to ensure that we are consistent with the other system.</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296799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systems act as bulkheads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279490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systems trade consistency for availability</a:t>
            </a:r>
          </a:p>
        </p:txBody>
      </p:sp>
      <p:sp>
        <p:nvSpPr>
          <p:cNvPr id="4" name="Slide Number Placeholder 3"/>
          <p:cNvSpPr>
            <a:spLocks noGrp="1"/>
          </p:cNvSpPr>
          <p:nvPr>
            <p:ph type="sldNum" sz="quarter" idx="5"/>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397330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231869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raise a booking event and it travels down the bus before being opened by the credit card payments service</a:t>
            </a:r>
          </a:p>
          <a:p>
            <a:r>
              <a:rPr lang="en-US" dirty="0"/>
              <a:t>The credit card payment service reads the message, that a booking has been made, and now needs to process the payment. But how?</a:t>
            </a:r>
          </a:p>
          <a:p>
            <a:r>
              <a:rPr lang="en-US" dirty="0"/>
              <a:t>Does it call the Direct Bookings API to get hold of the data?</a:t>
            </a:r>
          </a:p>
          <a:p>
            <a:r>
              <a:rPr lang="en-US" dirty="0"/>
              <a:t>	- If we do this we are back where we started, and the </a:t>
            </a:r>
          </a:p>
        </p:txBody>
      </p:sp>
      <p:sp>
        <p:nvSpPr>
          <p:cNvPr id="4" name="Slide Number Placeholder 3"/>
          <p:cNvSpPr>
            <a:spLocks noGrp="1"/>
          </p:cNvSpPr>
          <p:nvPr>
            <p:ph type="sldNum" sz="quarter" idx="5"/>
          </p:nvPr>
        </p:nvSpPr>
        <p:spPr/>
        <p:txBody>
          <a:bodyPr/>
          <a:lstStyle/>
          <a:p>
            <a:fld id="{FEF15FA6-EB56-764B-9424-765F853645DC}" type="slidenum">
              <a:rPr lang="en-US" smtClean="0"/>
              <a:t>8</a:t>
            </a:fld>
            <a:endParaRPr lang="en-US"/>
          </a:p>
        </p:txBody>
      </p:sp>
    </p:spTree>
    <p:extLst>
      <p:ext uri="{BB962C8B-B14F-4D97-AF65-F5344CB8AC3E}">
        <p14:creationId xmlns:p14="http://schemas.microsoft.com/office/powerpoint/2010/main" val="39965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3636029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215173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390827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71533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4105654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914933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1691246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847314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547797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96788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11</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1007061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833001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1046840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037846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1434420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010393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30627942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2248278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12</a:t>
            </a:fld>
            <a:endParaRPr lang="en-US"/>
          </a:p>
        </p:txBody>
      </p:sp>
    </p:spTree>
    <p:extLst>
      <p:ext uri="{BB962C8B-B14F-4D97-AF65-F5344CB8AC3E}">
        <p14:creationId xmlns:p14="http://schemas.microsoft.com/office/powerpoint/2010/main" val="736602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1542393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27759692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3161309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6971472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2795029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96</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97</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98</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100</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13</a:t>
            </a:fld>
            <a:endParaRPr lang="en-US"/>
          </a:p>
        </p:txBody>
      </p:sp>
    </p:spTree>
    <p:extLst>
      <p:ext uri="{BB962C8B-B14F-4D97-AF65-F5344CB8AC3E}">
        <p14:creationId xmlns:p14="http://schemas.microsoft.com/office/powerpoint/2010/main" val="2074473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But we must share state in order to function </a:t>
            </a:r>
            <a:r>
              <a:rPr lang="mr-IN" dirty="0">
                <a:effectLst/>
              </a:rPr>
              <a:t>–</a:t>
            </a:r>
            <a:r>
              <a:rPr lang="en-US" dirty="0">
                <a:effectLst/>
              </a:rPr>
              <a:t> if no one</a:t>
            </a:r>
            <a:r>
              <a:rPr lang="en-US" baseline="0" dirty="0">
                <a:effectLst/>
              </a:rPr>
              <a:t> talks to us we are not a microservice, we are just a small piece of standalone software</a:t>
            </a:r>
            <a:endParaRPr lang="en-US" dirty="0">
              <a:effectLst/>
            </a:endParaRPr>
          </a:p>
          <a:p>
            <a:r>
              <a:rPr lang="en-US" dirty="0">
                <a:effectLst/>
              </a:rPr>
              <a:t>This is request-oriented or event-oriented</a:t>
            </a:r>
            <a:r>
              <a:rPr lang="en-US" baseline="0" dirty="0">
                <a:effectLst/>
              </a:rPr>
              <a:t> e.g. we a REST API or events</a:t>
            </a:r>
            <a:endParaRPr lang="en-US"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a:effectLst/>
              </a:rPr>
              <a:t>Pat </a:t>
            </a:r>
            <a:r>
              <a:rPr lang="en-US" u="sng" dirty="0" err="1">
                <a:effectLst/>
              </a:rPr>
              <a:t>Helland</a:t>
            </a:r>
            <a:r>
              <a:rPr lang="en-US" dirty="0">
                <a:effectLst/>
              </a:rPr>
              <a:t> calls the</a:t>
            </a:r>
            <a:r>
              <a:rPr lang="en-US" baseline="0" dirty="0">
                <a:effectLst/>
              </a:rPr>
              <a:t> data that we are the system of record for</a:t>
            </a:r>
            <a:r>
              <a:rPr lang="en-US" dirty="0">
                <a:effectLst/>
              </a:rPr>
              <a:t> </a:t>
            </a:r>
            <a:r>
              <a:rPr lang="en-US" u="sng" dirty="0">
                <a:effectLst/>
              </a:rPr>
              <a:t>Data on the Inside</a:t>
            </a:r>
            <a:r>
              <a:rPr lang="en-US" dirty="0">
                <a:effectLst/>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err="1">
                <a:effectLst/>
              </a:rPr>
              <a:t>Helland</a:t>
            </a:r>
            <a:r>
              <a:rPr lang="en-US" dirty="0">
                <a:effectLst/>
              </a:rPr>
              <a:t> calls the data that flows to other applications in this way, response or message body is </a:t>
            </a:r>
            <a:r>
              <a:rPr lang="en-US" u="sng" dirty="0">
                <a:effectLst/>
              </a:rPr>
              <a:t>Data on the Outside</a:t>
            </a:r>
            <a:r>
              <a:rPr lang="en-US" dirty="0">
                <a:effectLst/>
              </a:rPr>
              <a: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effectLst/>
              </a:rPr>
              <a:t>Data on the Outside</a:t>
            </a:r>
            <a:r>
              <a:rPr lang="en-US" dirty="0">
                <a:effectLst/>
              </a:rPr>
              <a:t> risks being ‘stale’ as soon as we publish it. Any further changes to the </a:t>
            </a:r>
            <a:r>
              <a:rPr lang="en-US" u="sng" dirty="0">
                <a:effectLst/>
              </a:rPr>
              <a:t>Data on the Inside</a:t>
            </a:r>
            <a:r>
              <a:rPr lang="en-US" dirty="0">
                <a:effectLst/>
              </a:rPr>
              <a:t> will render what we just published ’stale’. </a:t>
            </a:r>
          </a:p>
          <a:p>
            <a:r>
              <a:rPr lang="en-US" dirty="0">
                <a:effectLst/>
              </a:rPr>
              <a:t>Data on the Outside must be versioned or timestamped so that we know how ’fresh’ it is, and whether</a:t>
            </a:r>
            <a:r>
              <a:rPr lang="en-US" baseline="0" dirty="0">
                <a:effectLst/>
              </a:rPr>
              <a:t> other data we have is newer or older.</a:t>
            </a:r>
            <a:r>
              <a:rPr lang="en-US" dirty="0">
                <a:effectLst/>
              </a:rPr>
              <a:t> </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101</a:t>
            </a:fld>
            <a:endParaRPr lang="en-US"/>
          </a:p>
        </p:txBody>
      </p:sp>
    </p:spTree>
    <p:extLst>
      <p:ext uri="{BB962C8B-B14F-4D97-AF65-F5344CB8AC3E}">
        <p14:creationId xmlns:p14="http://schemas.microsoft.com/office/powerpoint/2010/main" val="2864209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102</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104</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105</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107</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108</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109</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US" baseline="0" dirty="0"/>
              <a:t>ritten in </a:t>
            </a:r>
            <a:r>
              <a:rPr lang="en-US" baseline="0" dirty="0" err="1"/>
              <a:t>Erlang</a:t>
            </a:r>
            <a:r>
              <a:rPr lang="en-US" baseline="0" dirty="0"/>
              <a:t> and designed to support the </a:t>
            </a:r>
            <a:r>
              <a:rPr lang="en-US" baseline="0" dirty="0" err="1"/>
              <a:t>amqp</a:t>
            </a:r>
            <a:r>
              <a:rPr lang="en-US" baseline="0" dirty="0"/>
              <a:t> protocol. </a:t>
            </a:r>
          </a:p>
          <a:p>
            <a:endParaRPr lang="en-US" baseline="0" dirty="0"/>
          </a:p>
          <a:p>
            <a:r>
              <a:rPr lang="en-US" baseline="0" dirty="0" err="1"/>
              <a:t>RabbitMQ</a:t>
            </a:r>
            <a:r>
              <a:rPr lang="en-US" baseline="0" dirty="0"/>
              <a:t> is a lightweight broker (its routing is very simple, so business logic does not creep onto the broker). It uses TCP/IP and can multiplex channels over a single connection. An exchange is a key concept being a dynamic recipient list where consumer register to receive messages. </a:t>
            </a:r>
          </a:p>
          <a:p>
            <a:endParaRPr lang="en-US" baseline="0" dirty="0"/>
          </a:p>
          <a:p>
            <a:r>
              <a:rPr lang="en-US" baseline="0" dirty="0"/>
              <a:t>Queues are FIFO</a:t>
            </a:r>
          </a:p>
          <a:p>
            <a:endParaRPr lang="en-US" baseline="0" dirty="0"/>
          </a:p>
          <a:p>
            <a:r>
              <a:rPr lang="en-US" baseline="0" dirty="0"/>
              <a:t>All limits are configurable</a:t>
            </a:r>
          </a:p>
          <a:p>
            <a:endParaRPr lang="en-US" baseline="0" dirty="0"/>
          </a:p>
          <a:p>
            <a:r>
              <a:rPr lang="en-US" baseline="0" dirty="0"/>
              <a:t>https://</a:t>
            </a:r>
            <a:r>
              <a:rPr lang="en-US" baseline="0" dirty="0" err="1"/>
              <a:t>serverfault.com</a:t>
            </a:r>
            <a:r>
              <a:rPr lang="en-US" baseline="0" dirty="0"/>
              <a:t>/questions/378165/</a:t>
            </a:r>
            <a:r>
              <a:rPr lang="en-US" baseline="0" dirty="0" err="1"/>
              <a:t>rabbitmq</a:t>
            </a:r>
            <a:r>
              <a:rPr lang="en-US" baseline="0" dirty="0"/>
              <a:t>-reasonable-performance-scale-expectations</a:t>
            </a:r>
          </a:p>
          <a:p>
            <a:endParaRPr lang="en-US" baseline="0" dirty="0"/>
          </a:p>
          <a:p>
            <a:r>
              <a:rPr lang="en-US" dirty="0"/>
              <a:t>The number of queues is limited by your RAM. The number of messages in play, on the other hand, is not limited by RAM because </a:t>
            </a:r>
            <a:r>
              <a:rPr lang="en-US" dirty="0" err="1"/>
              <a:t>RabbitMQ</a:t>
            </a:r>
            <a:r>
              <a:rPr lang="en-US" dirty="0"/>
              <a:t> automatically pages them out to disk. Once I accidentally got almost 8 million messages in play on a development server when I wasn't paying attention.</a:t>
            </a:r>
          </a:p>
          <a:p>
            <a:endParaRPr lang="en-US" dirty="0"/>
          </a:p>
          <a:p>
            <a:r>
              <a:rPr lang="en-US" dirty="0"/>
              <a:t>There is also no limit to message sizes, but you really should think twice if the size of a single message exceeds 512K. I ended up using a memory cache to pass large objects between applications and only sent smaller control messages that included a </a:t>
            </a:r>
            <a:r>
              <a:rPr lang="en-US" dirty="0" err="1"/>
              <a:t>memcache</a:t>
            </a:r>
            <a:r>
              <a:rPr lang="en-US" dirty="0"/>
              <a:t> key. But if you really want to you can send huge JPEG's and binary objects like JAR files as messages.</a:t>
            </a:r>
          </a:p>
          <a:p>
            <a:endParaRPr lang="en-US" dirty="0"/>
          </a:p>
          <a:p>
            <a:r>
              <a:rPr lang="en-US" dirty="0"/>
              <a:t>The number of subscribers is an OS limit because a subscriber needs at least one TCP socket open. Of course that is tunable in most </a:t>
            </a:r>
            <a:r>
              <a:rPr lang="en-US" dirty="0" err="1"/>
              <a:t>OSes</a:t>
            </a:r>
            <a:r>
              <a:rPr lang="en-US" dirty="0"/>
              <a:t>, so your mileage will vary and that is why you have to test your model. I have been using JMETER to load test our web applications and I just discovered this AMQP plugin </a:t>
            </a:r>
            <a:r>
              <a:rPr lang="en-US" dirty="0">
                <a:hlinkClick r:id="rId3"/>
              </a:rPr>
              <a:t>https://github.com/jlavallee/JMeter-Rabbit-AMQP</a:t>
            </a:r>
            <a:r>
              <a:rPr lang="en-US" dirty="0"/>
              <a:t> but have not yet used it. In any case, this is the kind of testing that will quickly tell you what your hardware (or VM </a:t>
            </a:r>
            <a:r>
              <a:rPr lang="en-US" dirty="0" err="1"/>
              <a:t>config</a:t>
            </a:r>
            <a:r>
              <a:rPr lang="en-US" dirty="0"/>
              <a:t>) will reasonably handle. </a:t>
            </a:r>
          </a:p>
          <a:p>
            <a:endParaRPr lang="en-US" dirty="0"/>
          </a:p>
          <a:p>
            <a:endParaRPr lang="en-US" baseline="0" dirty="0"/>
          </a:p>
          <a:p>
            <a:endParaRPr lang="en-US" baseline="0" dirty="0"/>
          </a:p>
          <a:p>
            <a:endParaRPr lang="en-US" baseline="0" dirty="0"/>
          </a:p>
          <a:p>
            <a:endParaRPr lang="en-US" baseline="0" dirty="0"/>
          </a:p>
          <a:p>
            <a:r>
              <a:rPr lang="en-US" baseline="0" dirty="0"/>
              <a:t>It continues to use </a:t>
            </a:r>
            <a:r>
              <a:rPr lang="en-US" baseline="0" dirty="0" err="1"/>
              <a:t>amqp</a:t>
            </a:r>
            <a:r>
              <a:rPr lang="en-US" baseline="0" dirty="0"/>
              <a:t> 0.9.1 as versions of the </a:t>
            </a:r>
            <a:r>
              <a:rPr lang="en-US" baseline="0" dirty="0" err="1"/>
              <a:t>amqp</a:t>
            </a:r>
            <a:r>
              <a:rPr lang="en-US" baseline="0" dirty="0"/>
              <a:t> protocol post 1.0 are wildly different. Although it is possible to implement something that looks like 0.9.1 under 1.0+ many of the core concepts in 1.0- such as exchanges are missing which means that the programming model is quite different. This is because </a:t>
            </a:r>
            <a:r>
              <a:rPr lang="en-US" baseline="0" dirty="0" err="1"/>
              <a:t>amqp</a:t>
            </a:r>
            <a:r>
              <a:rPr lang="en-US" baseline="0" dirty="0"/>
              <a:t> 1.0 is now just a messaging protocol and erases any notion of the broker. The result is that how you create queues etc. is implementation defined. This means that although there is a standard, clients have to be vendor specific because they always require interfacing with vendor protocols for creating exchanges queues etc.</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120</a:t>
            </a:fld>
            <a:endParaRPr lang="en-US"/>
          </a:p>
        </p:txBody>
      </p:sp>
    </p:spTree>
    <p:extLst>
      <p:ext uri="{BB962C8B-B14F-4D97-AF65-F5344CB8AC3E}">
        <p14:creationId xmlns:p14="http://schemas.microsoft.com/office/powerpoint/2010/main" val="7351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Redis</a:t>
            </a:r>
            <a:r>
              <a:rPr lang="en-US" dirty="0"/>
              <a:t> is a distributed key-value</a:t>
            </a:r>
            <a:r>
              <a:rPr lang="en-US" baseline="0" dirty="0"/>
              <a:t> store. It is in-memory, with optional durability. It is single-threaded, queueing requests to preserve ordering.</a:t>
            </a:r>
          </a:p>
          <a:p>
            <a:endParaRPr lang="en-US" baseline="0" dirty="0"/>
          </a:p>
          <a:p>
            <a:r>
              <a:rPr lang="en-US" dirty="0" err="1"/>
              <a:t>Redis</a:t>
            </a:r>
            <a:r>
              <a:rPr lang="en-US" dirty="0"/>
              <a:t> maps keys to types of values. An important difference between </a:t>
            </a:r>
            <a:r>
              <a:rPr lang="en-US" dirty="0" err="1"/>
              <a:t>Redis</a:t>
            </a:r>
            <a:r>
              <a:rPr lang="en-US" dirty="0"/>
              <a:t> and other </a:t>
            </a:r>
            <a:r>
              <a:rPr lang="en-US" dirty="0">
                <a:hlinkClick r:id="rId3" tooltip="Structured storage"/>
              </a:rPr>
              <a:t>structured storage</a:t>
            </a:r>
            <a:r>
              <a:rPr lang="en-US" dirty="0"/>
              <a:t> systems is that </a:t>
            </a:r>
            <a:r>
              <a:rPr lang="en-US" dirty="0" err="1"/>
              <a:t>Redis</a:t>
            </a:r>
            <a:r>
              <a:rPr lang="en-US" dirty="0"/>
              <a:t> supports not only </a:t>
            </a:r>
            <a:r>
              <a:rPr lang="en-US" dirty="0">
                <a:hlinkClick r:id="rId4" tooltip="String (computer science)"/>
              </a:rPr>
              <a:t>strings</a:t>
            </a:r>
            <a:r>
              <a:rPr lang="en-US" dirty="0"/>
              <a:t>, but also abstract data types:</a:t>
            </a:r>
          </a:p>
          <a:p>
            <a:r>
              <a:rPr lang="en-US" dirty="0">
                <a:hlinkClick r:id="rId5" tooltip="List (computing)"/>
              </a:rPr>
              <a:t>Lists</a:t>
            </a:r>
            <a:r>
              <a:rPr lang="en-US" dirty="0"/>
              <a:t> of strings</a:t>
            </a:r>
          </a:p>
          <a:p>
            <a:r>
              <a:rPr lang="en-US" dirty="0">
                <a:hlinkClick r:id="rId6" tooltip="Set (abstract data type)"/>
              </a:rPr>
              <a:t>Sets</a:t>
            </a:r>
            <a:r>
              <a:rPr lang="en-US" dirty="0"/>
              <a:t> of strings (collections of non-repeating unsorted elements)</a:t>
            </a:r>
          </a:p>
          <a:p>
            <a:r>
              <a:rPr lang="en-US" dirty="0"/>
              <a:t>Sorted sets of strings (collections of non-repeating elements ordered by a </a:t>
            </a:r>
            <a:r>
              <a:rPr lang="en-US" dirty="0">
                <a:hlinkClick r:id="rId7" tooltip="Floating-point number"/>
              </a:rPr>
              <a:t>floating-point number</a:t>
            </a:r>
            <a:r>
              <a:rPr lang="en-US" dirty="0"/>
              <a:t> called score)</a:t>
            </a:r>
          </a:p>
          <a:p>
            <a:r>
              <a:rPr lang="en-US" dirty="0">
                <a:hlinkClick r:id="rId8" tooltip="Hash table"/>
              </a:rPr>
              <a:t>Hash tables</a:t>
            </a:r>
            <a:r>
              <a:rPr lang="en-US" dirty="0"/>
              <a:t> where keys and values are strings</a:t>
            </a:r>
          </a:p>
          <a:p>
            <a:r>
              <a:rPr lang="en-US" dirty="0">
                <a:hlinkClick r:id="rId9" tooltip="HyperLogLog"/>
              </a:rPr>
              <a:t>HyperLogLogs</a:t>
            </a:r>
            <a:r>
              <a:rPr lang="en-US" dirty="0"/>
              <a:t> used for approximated set cardinality size estimation.</a:t>
            </a:r>
          </a:p>
          <a:p>
            <a:r>
              <a:rPr lang="en-US" dirty="0"/>
              <a:t>Geospatial data through the implementation of the </a:t>
            </a:r>
            <a:r>
              <a:rPr lang="en-US" dirty="0">
                <a:hlinkClick r:id="rId10" tooltip="Geohash"/>
              </a:rPr>
              <a:t>geohash</a:t>
            </a:r>
            <a:r>
              <a:rPr lang="en-US" dirty="0"/>
              <a:t> technique since </a:t>
            </a:r>
            <a:r>
              <a:rPr lang="en-US" dirty="0" err="1"/>
              <a:t>Redis</a:t>
            </a:r>
            <a:r>
              <a:rPr lang="en-US" dirty="0"/>
              <a:t> 3.2.</a:t>
            </a:r>
          </a:p>
          <a:p>
            <a:endParaRPr lang="en-US" dirty="0"/>
          </a:p>
          <a:p>
            <a:r>
              <a:rPr lang="en-US" dirty="0"/>
              <a:t>It</a:t>
            </a:r>
            <a:r>
              <a:rPr lang="en-US" baseline="0" dirty="0"/>
              <a:t> is used in </a:t>
            </a:r>
            <a:r>
              <a:rPr lang="en-US" baseline="0" dirty="0" err="1"/>
              <a:t>queing</a:t>
            </a:r>
            <a:r>
              <a:rPr lang="en-US" baseline="0" dirty="0"/>
              <a:t> both for its publish-subscribe feature and manually for those who don’t want a fan out model but a competing consumer model</a:t>
            </a:r>
          </a:p>
          <a:p>
            <a:endParaRPr lang="en-US" baseline="0" dirty="0"/>
          </a:p>
          <a:p>
            <a:r>
              <a:rPr lang="en-US" baseline="0" dirty="0"/>
              <a:t>It’s streams model has some similarities to Kafka with consumer groups reading streams</a:t>
            </a:r>
          </a:p>
          <a:p>
            <a:endParaRPr lang="en-US" baseline="0"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121</a:t>
            </a:fld>
            <a:endParaRPr lang="en-US"/>
          </a:p>
        </p:txBody>
      </p:sp>
    </p:spTree>
    <p:extLst>
      <p:ext uri="{BB962C8B-B14F-4D97-AF65-F5344CB8AC3E}">
        <p14:creationId xmlns:p14="http://schemas.microsoft.com/office/powerpoint/2010/main" val="199578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14</a:t>
            </a:fld>
            <a:endParaRPr lang="en-US"/>
          </a:p>
        </p:txBody>
      </p:sp>
    </p:spTree>
    <p:extLst>
      <p:ext uri="{BB962C8B-B14F-4D97-AF65-F5344CB8AC3E}">
        <p14:creationId xmlns:p14="http://schemas.microsoft.com/office/powerpoint/2010/main" val="248072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a routing slip, we do not return to the broker, but we pass between point-ot-point queues, using a route contained in the message. Misunderstood, and explicitly and alternative to a broker based architecture like RMQ</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15</a:t>
            </a:fld>
            <a:endParaRPr lang="en-US"/>
          </a:p>
        </p:txBody>
      </p:sp>
    </p:spTree>
    <p:extLst>
      <p:ext uri="{BB962C8B-B14F-4D97-AF65-F5344CB8AC3E}">
        <p14:creationId xmlns:p14="http://schemas.microsoft.com/office/powerpoint/2010/main" val="249938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27/07/2020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27/07/2020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27/07/2020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27/07/2020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3.1.1 Pipes and filters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Orchestration and Choreography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046615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100</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709294"/>
            <a:ext cx="1647696" cy="827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923330"/>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If-Modified-Since: Fri 19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2170959"/>
            <a:ext cx="626020" cy="1119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
        <p:nvSpPr>
          <p:cNvPr id="22" name="TextBox 21">
            <a:extLst>
              <a:ext uri="{FF2B5EF4-FFF2-40B4-BE49-F238E27FC236}">
                <a16:creationId xmlns:a16="http://schemas.microsoft.com/office/drawing/2014/main" id="{1AE7925A-6747-264F-ACD3-65C6AFDFC4B9}"/>
              </a:ext>
            </a:extLst>
          </p:cNvPr>
          <p:cNvSpPr txBox="1"/>
          <p:nvPr/>
        </p:nvSpPr>
        <p:spPr>
          <a:xfrm>
            <a:off x="2322131" y="1711254"/>
            <a:ext cx="1812270" cy="300082"/>
          </a:xfrm>
          <a:prstGeom prst="rect">
            <a:avLst/>
          </a:prstGeom>
          <a:noFill/>
        </p:spPr>
        <p:txBody>
          <a:bodyPr wrap="square" rtlCol="0">
            <a:spAutoFit/>
          </a:bodyPr>
          <a:lstStyle/>
          <a:p>
            <a:r>
              <a:rPr lang="en-US" sz="1350" dirty="0"/>
              <a:t>Compatibility by Policy</a:t>
            </a:r>
          </a:p>
        </p:txBody>
      </p:sp>
      <p:sp>
        <p:nvSpPr>
          <p:cNvPr id="2" name="Slide Number Placeholder 1">
            <a:extLst>
              <a:ext uri="{FF2B5EF4-FFF2-40B4-BE49-F238E27FC236}">
                <a16:creationId xmlns:a16="http://schemas.microsoft.com/office/drawing/2014/main" id="{28BF2045-1980-5C4A-B376-02CD7B77BC6A}"/>
              </a:ext>
            </a:extLst>
          </p:cNvPr>
          <p:cNvSpPr>
            <a:spLocks noGrp="1"/>
          </p:cNvSpPr>
          <p:nvPr>
            <p:ph type="sldNum" sz="quarter" idx="12"/>
          </p:nvPr>
        </p:nvSpPr>
        <p:spPr/>
        <p:txBody>
          <a:bodyPr/>
          <a:lstStyle/>
          <a:p>
            <a:fld id="{AA792DF1-A555-43FA-AD2F-E7EC51E120F1}" type="slidenum">
              <a:rPr lang="en-GB" smtClean="0"/>
              <a:t>101</a:t>
            </a:fld>
            <a:endParaRPr lang="en-GB"/>
          </a:p>
        </p:txBody>
      </p:sp>
    </p:spTree>
    <p:extLst>
      <p:ext uri="{BB962C8B-B14F-4D97-AF65-F5344CB8AC3E}">
        <p14:creationId xmlns:p14="http://schemas.microsoft.com/office/powerpoint/2010/main" val="50385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102</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105</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108</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109</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419100" y="4792318"/>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101"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8871476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.NET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13022339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919" y="1715645"/>
            <a:ext cx="7016663" cy="3552307"/>
          </a:xfrm>
          <a:prstGeom prst="rect">
            <a:avLst/>
          </a:prstGeom>
        </p:spPr>
      </p:pic>
    </p:spTree>
    <p:extLst>
      <p:ext uri="{BB962C8B-B14F-4D97-AF65-F5344CB8AC3E}">
        <p14:creationId xmlns:p14="http://schemas.microsoft.com/office/powerpoint/2010/main" val="391747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0" y="2159000"/>
            <a:ext cx="2336800" cy="2540000"/>
          </a:xfrm>
          <a:prstGeom prst="rect">
            <a:avLst/>
          </a:prstGeom>
        </p:spPr>
      </p:pic>
    </p:spTree>
    <p:extLst>
      <p:ext uri="{BB962C8B-B14F-4D97-AF65-F5344CB8AC3E}">
        <p14:creationId xmlns:p14="http://schemas.microsoft.com/office/powerpoint/2010/main" val="1691377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114</a:t>
            </a:fld>
            <a:endParaRPr lang="en-US"/>
          </a:p>
        </p:txBody>
      </p:sp>
      <p:pic>
        <p:nvPicPr>
          <p:cNvPr id="3074" name="Picture 2" descr="mage result for nservicebu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58" y="1678487"/>
            <a:ext cx="84010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350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Python Frameworks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115</a:t>
            </a:fld>
            <a:endParaRPr lang="en-US"/>
          </a:p>
        </p:txBody>
      </p:sp>
    </p:spTree>
    <p:extLst>
      <p:ext uri="{BB962C8B-B14F-4D97-AF65-F5344CB8AC3E}">
        <p14:creationId xmlns:p14="http://schemas.microsoft.com/office/powerpoint/2010/main" val="1146660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84" y="1788090"/>
            <a:ext cx="7663002" cy="3059482"/>
          </a:xfrm>
          <a:prstGeom prst="rect">
            <a:avLst/>
          </a:prstGeom>
        </p:spPr>
      </p:pic>
    </p:spTree>
    <p:extLst>
      <p:ext uri="{BB962C8B-B14F-4D97-AF65-F5344CB8AC3E}">
        <p14:creationId xmlns:p14="http://schemas.microsoft.com/office/powerpoint/2010/main" val="3162357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34" y="1510779"/>
            <a:ext cx="7853819" cy="3835836"/>
          </a:xfrm>
          <a:prstGeom prst="rect">
            <a:avLst/>
          </a:prstGeom>
        </p:spPr>
      </p:pic>
    </p:spTree>
    <p:extLst>
      <p:ext uri="{BB962C8B-B14F-4D97-AF65-F5344CB8AC3E}">
        <p14:creationId xmlns:p14="http://schemas.microsoft.com/office/powerpoint/2010/main" val="1673528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919" y="1715645"/>
            <a:ext cx="7016663" cy="3552307"/>
          </a:xfrm>
          <a:prstGeom prst="rect">
            <a:avLst/>
          </a:prstGeom>
        </p:spPr>
      </p:pic>
    </p:spTree>
    <p:extLst>
      <p:ext uri="{BB962C8B-B14F-4D97-AF65-F5344CB8AC3E}">
        <p14:creationId xmlns:p14="http://schemas.microsoft.com/office/powerpoint/2010/main" val="14324506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Message oriented middleware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119</a:t>
            </a:fld>
            <a:endParaRPr lang="en-US"/>
          </a:p>
        </p:txBody>
      </p:sp>
    </p:spTree>
    <p:extLst>
      <p:ext uri="{BB962C8B-B14F-4D97-AF65-F5344CB8AC3E}">
        <p14:creationId xmlns:p14="http://schemas.microsoft.com/office/powerpoint/2010/main" val="104331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5627" y="4580477"/>
            <a:ext cx="530244" cy="480383"/>
          </a:xfrm>
          <a:prstGeom prst="rect">
            <a:avLst/>
          </a:prstGeom>
        </p:spPr>
      </p:pic>
      <p:sp>
        <p:nvSpPr>
          <p:cNvPr id="34" name="TextBox 33">
            <a:extLst>
              <a:ext uri="{FF2B5EF4-FFF2-40B4-BE49-F238E27FC236}">
                <a16:creationId xmlns:a16="http://schemas.microsoft.com/office/drawing/2014/main" id="{F20C0F55-011B-8042-916F-744EDD57FF04}"/>
              </a:ext>
            </a:extLst>
          </p:cNvPr>
          <p:cNvSpPr txBox="1"/>
          <p:nvPr/>
        </p:nvSpPr>
        <p:spPr>
          <a:xfrm>
            <a:off x="2645311" y="3841127"/>
            <a:ext cx="997452" cy="1338828"/>
          </a:xfrm>
          <a:prstGeom prst="rect">
            <a:avLst/>
          </a:prstGeom>
          <a:noFill/>
        </p:spPr>
        <p:txBody>
          <a:bodyPr wrap="square" rtlCol="0">
            <a:spAutoFit/>
          </a:bodyPr>
          <a:lstStyle/>
          <a:p>
            <a:pPr algn="ctr"/>
            <a:r>
              <a:rPr lang="en-US" sz="1350" dirty="0"/>
              <a:t>We send the booking message to Account to enrich it.</a:t>
            </a:r>
          </a:p>
        </p:txBody>
      </p:sp>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546577"/>
          </a:xfrm>
          <a:prstGeom prst="rect">
            <a:avLst/>
          </a:prstGeom>
          <a:noFill/>
        </p:spPr>
        <p:txBody>
          <a:bodyPr wrap="square" rtlCol="0">
            <a:spAutoFit/>
          </a:bodyPr>
          <a:lstStyle/>
          <a:p>
            <a:pPr algn="ctr"/>
            <a:r>
              <a:rPr lang="en-US" sz="1350" dirty="0"/>
              <a:t>Credit Card Payments can use the enriched information to process</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12</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Tree>
    <p:extLst>
      <p:ext uri="{BB962C8B-B14F-4D97-AF65-F5344CB8AC3E}">
        <p14:creationId xmlns:p14="http://schemas.microsoft.com/office/powerpoint/2010/main" val="27838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3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4" dur="2000" fill="hold"/>
                                        <p:tgtEl>
                                          <p:spTgt spid="3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4" grpId="0"/>
      <p:bldP spid="3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2133600"/>
            <a:ext cx="6905625" cy="2571750"/>
          </a:xfrm>
          <a:prstGeom prst="rect">
            <a:avLst/>
          </a:prstGeom>
        </p:spPr>
      </p:pic>
    </p:spTree>
    <p:extLst>
      <p:ext uri="{BB962C8B-B14F-4D97-AF65-F5344CB8AC3E}">
        <p14:creationId xmlns:p14="http://schemas.microsoft.com/office/powerpoint/2010/main" val="13865393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121</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7" y="2198143"/>
            <a:ext cx="7891397" cy="2637042"/>
          </a:xfrm>
          <a:prstGeom prst="rect">
            <a:avLst/>
          </a:prstGeom>
        </p:spPr>
      </p:pic>
    </p:spTree>
    <p:extLst>
      <p:ext uri="{BB962C8B-B14F-4D97-AF65-F5344CB8AC3E}">
        <p14:creationId xmlns:p14="http://schemas.microsoft.com/office/powerpoint/2010/main" val="1582757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82" y="1139868"/>
            <a:ext cx="5629636" cy="4342314"/>
          </a:xfrm>
          <a:prstGeom prst="rect">
            <a:avLst/>
          </a:prstGeom>
        </p:spPr>
      </p:pic>
    </p:spTree>
    <p:extLst>
      <p:ext uri="{BB962C8B-B14F-4D97-AF65-F5344CB8AC3E}">
        <p14:creationId xmlns:p14="http://schemas.microsoft.com/office/powerpoint/2010/main" val="19892278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123</a:t>
            </a:fld>
            <a:endParaRPr lang="en-US"/>
          </a:p>
        </p:txBody>
      </p:sp>
      <p:pic>
        <p:nvPicPr>
          <p:cNvPr id="1026" name="Picture 2" descr="mage result for kaf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65" y="812800"/>
            <a:ext cx="554355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25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2603500"/>
            <a:ext cx="3302000" cy="1651000"/>
          </a:xfrm>
          <a:prstGeom prst="rect">
            <a:avLst/>
          </a:prstGeom>
        </p:spPr>
      </p:pic>
    </p:spTree>
    <p:extLst>
      <p:ext uri="{BB962C8B-B14F-4D97-AF65-F5344CB8AC3E}">
        <p14:creationId xmlns:p14="http://schemas.microsoft.com/office/powerpoint/2010/main" val="1376752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125</a:t>
            </a:fld>
            <a:endParaRPr lang="en-US"/>
          </a:p>
        </p:txBody>
      </p:sp>
      <p:pic>
        <p:nvPicPr>
          <p:cNvPr id="3074" name="Picture 2" descr="mage result for azure service bu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97" y="92692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586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8.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126</a:t>
            </a:fld>
            <a:endParaRPr lang="en-US"/>
          </a:p>
        </p:txBody>
      </p:sp>
    </p:spTree>
    <p:extLst>
      <p:ext uri="{BB962C8B-B14F-4D97-AF65-F5344CB8AC3E}">
        <p14:creationId xmlns:p14="http://schemas.microsoft.com/office/powerpoint/2010/main" val="11998426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127</a:t>
            </a:fld>
            <a:endParaRPr lang="en-US"/>
          </a:p>
        </p:txBody>
      </p:sp>
    </p:spTree>
    <p:extLst>
      <p:ext uri="{BB962C8B-B14F-4D97-AF65-F5344CB8AC3E}">
        <p14:creationId xmlns:p14="http://schemas.microsoft.com/office/powerpoint/2010/main" val="758847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128</a:t>
            </a:fld>
            <a:endParaRPr lang="en-US"/>
          </a:p>
        </p:txBody>
      </p:sp>
    </p:spTree>
    <p:extLst>
      <p:ext uri="{BB962C8B-B14F-4D97-AF65-F5344CB8AC3E}">
        <p14:creationId xmlns:p14="http://schemas.microsoft.com/office/powerpoint/2010/main" val="297681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2061247" y="3218055"/>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870620"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565881" y="136141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80062"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747892" y="148118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804346" y="267869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4014746" y="2695645"/>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530306"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639748"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707779" y="27215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408058" y="4232366"/>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78031" y="4412274"/>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515781" y="3148326"/>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422815" y="33783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201497" y="321137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119803" y="340325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091" y="3850119"/>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0055" y="3931891"/>
            <a:ext cx="530244" cy="480383"/>
          </a:xfrm>
          <a:prstGeom prst="rect">
            <a:avLst/>
          </a:prstGeom>
        </p:spPr>
      </p:pic>
      <p:sp>
        <p:nvSpPr>
          <p:cNvPr id="55" name="TextBox 54">
            <a:extLst>
              <a:ext uri="{FF2B5EF4-FFF2-40B4-BE49-F238E27FC236}">
                <a16:creationId xmlns:a16="http://schemas.microsoft.com/office/drawing/2014/main" id="{9DE6A418-B99B-384E-A55F-2CEDB08F379E}"/>
              </a:ext>
            </a:extLst>
          </p:cNvPr>
          <p:cNvSpPr txBox="1"/>
          <p:nvPr/>
        </p:nvSpPr>
        <p:spPr>
          <a:xfrm>
            <a:off x="2061247" y="685603"/>
            <a:ext cx="4974336" cy="415498"/>
          </a:xfrm>
          <a:prstGeom prst="rect">
            <a:avLst/>
          </a:prstGeom>
          <a:noFill/>
        </p:spPr>
        <p:txBody>
          <a:bodyPr wrap="square" rtlCol="0">
            <a:spAutoFit/>
          </a:bodyPr>
          <a:lstStyle/>
          <a:p>
            <a:pPr algn="ctr"/>
            <a:r>
              <a:rPr lang="en-US" sz="2100" dirty="0"/>
              <a:t>Choreography (Wire Tap)</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13</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958285" y="332253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217496" y="444416"/>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329271" y="1296706"/>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153365" y="950768"/>
            <a:ext cx="1618290" cy="507831"/>
          </a:xfrm>
          <a:prstGeom prst="rect">
            <a:avLst/>
          </a:prstGeom>
          <a:noFill/>
        </p:spPr>
        <p:txBody>
          <a:bodyPr wrap="square" rtlCol="0">
            <a:spAutoFit/>
          </a:bodyPr>
          <a:lstStyle/>
          <a:p>
            <a:r>
              <a:rPr lang="en-US" sz="1350" dirty="0"/>
              <a:t>{POST: New Booking}</a:t>
            </a:r>
          </a:p>
        </p:txBody>
      </p:sp>
      <p:sp>
        <p:nvSpPr>
          <p:cNvPr id="38" name="Rectangle 37">
            <a:extLst>
              <a:ext uri="{FF2B5EF4-FFF2-40B4-BE49-F238E27FC236}">
                <a16:creationId xmlns:a16="http://schemas.microsoft.com/office/drawing/2014/main" id="{660A59A3-604F-1940-B68C-C01039727F0F}"/>
              </a:ext>
            </a:extLst>
          </p:cNvPr>
          <p:cNvSpPr/>
          <p:nvPr/>
        </p:nvSpPr>
        <p:spPr>
          <a:xfrm>
            <a:off x="3861984" y="5093044"/>
            <a:ext cx="1252166" cy="14677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a:t>
            </a:r>
          </a:p>
        </p:txBody>
      </p:sp>
      <p:sp>
        <p:nvSpPr>
          <p:cNvPr id="40" name="Flowchart: Magnetic Disk 12">
            <a:extLst>
              <a:ext uri="{FF2B5EF4-FFF2-40B4-BE49-F238E27FC236}">
                <a16:creationId xmlns:a16="http://schemas.microsoft.com/office/drawing/2014/main" id="{000E8DD5-CB19-8040-9BFB-C32E7550AD96}"/>
              </a:ext>
            </a:extLst>
          </p:cNvPr>
          <p:cNvSpPr/>
          <p:nvPr/>
        </p:nvSpPr>
        <p:spPr>
          <a:xfrm>
            <a:off x="4048093" y="5220084"/>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 Db</a:t>
            </a:r>
          </a:p>
        </p:txBody>
      </p:sp>
      <p:sp>
        <p:nvSpPr>
          <p:cNvPr id="41" name="TextBox 40">
            <a:extLst>
              <a:ext uri="{FF2B5EF4-FFF2-40B4-BE49-F238E27FC236}">
                <a16:creationId xmlns:a16="http://schemas.microsoft.com/office/drawing/2014/main" id="{C51C1DAE-07D3-044D-BF3B-58D4FD7DA3CA}"/>
              </a:ext>
            </a:extLst>
          </p:cNvPr>
          <p:cNvSpPr txBox="1"/>
          <p:nvPr/>
        </p:nvSpPr>
        <p:spPr>
          <a:xfrm>
            <a:off x="4048093" y="6092910"/>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42" name="Straight Arrow Connector 41">
            <a:extLst>
              <a:ext uri="{FF2B5EF4-FFF2-40B4-BE49-F238E27FC236}">
                <a16:creationId xmlns:a16="http://schemas.microsoft.com/office/drawing/2014/main" id="{482456A4-4CA5-734D-BE06-48982B4A92E2}"/>
              </a:ext>
            </a:extLst>
          </p:cNvPr>
          <p:cNvCxnSpPr>
            <a:cxnSpLocks/>
            <a:stCxn id="38" idx="0"/>
          </p:cNvCxnSpPr>
          <p:nvPr/>
        </p:nvCxnSpPr>
        <p:spPr>
          <a:xfrm flipH="1" flipV="1">
            <a:off x="4430321" y="4562315"/>
            <a:ext cx="57746" cy="5307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Can 42">
            <a:extLst>
              <a:ext uri="{FF2B5EF4-FFF2-40B4-BE49-F238E27FC236}">
                <a16:creationId xmlns:a16="http://schemas.microsoft.com/office/drawing/2014/main" id="{42FCDD48-2EE4-1D43-8D3A-B31766CA35F1}"/>
              </a:ext>
            </a:extLst>
          </p:cNvPr>
          <p:cNvSpPr/>
          <p:nvPr/>
        </p:nvSpPr>
        <p:spPr>
          <a:xfrm>
            <a:off x="4430321" y="4737527"/>
            <a:ext cx="85460"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Arrow Connector 43">
            <a:extLst>
              <a:ext uri="{FF2B5EF4-FFF2-40B4-BE49-F238E27FC236}">
                <a16:creationId xmlns:a16="http://schemas.microsoft.com/office/drawing/2014/main" id="{DAA989DF-5536-5748-9CF7-62EB77B99DDB}"/>
              </a:ext>
            </a:extLst>
          </p:cNvPr>
          <p:cNvCxnSpPr>
            <a:cxnSpLocks/>
            <a:stCxn id="38" idx="3"/>
          </p:cNvCxnSpPr>
          <p:nvPr/>
        </p:nvCxnSpPr>
        <p:spPr>
          <a:xfrm flipV="1">
            <a:off x="5114150" y="4864757"/>
            <a:ext cx="1786380" cy="9621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B96448A-8C30-D848-9822-A7BAD9657D18}"/>
              </a:ext>
            </a:extLst>
          </p:cNvPr>
          <p:cNvSpPr/>
          <p:nvPr/>
        </p:nvSpPr>
        <p:spPr>
          <a:xfrm rot="3592866" flipH="1">
            <a:off x="5712519" y="5304903"/>
            <a:ext cx="181055"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250981FC-4C43-7F4F-806E-A45DA5125E64}"/>
              </a:ext>
            </a:extLst>
          </p:cNvPr>
          <p:cNvSpPr txBox="1"/>
          <p:nvPr/>
        </p:nvSpPr>
        <p:spPr>
          <a:xfrm>
            <a:off x="2257274" y="5376822"/>
            <a:ext cx="1373142" cy="1131079"/>
          </a:xfrm>
          <a:prstGeom prst="rect">
            <a:avLst/>
          </a:prstGeom>
          <a:noFill/>
        </p:spPr>
        <p:txBody>
          <a:bodyPr wrap="square" rtlCol="0">
            <a:spAutoFit/>
          </a:bodyPr>
          <a:lstStyle/>
          <a:p>
            <a:r>
              <a:rPr lang="en-US" sz="1350" dirty="0"/>
              <a:t>We can tap the communications flowing through the broker to monitor work</a:t>
            </a:r>
          </a:p>
        </p:txBody>
      </p:sp>
    </p:spTree>
    <p:extLst>
      <p:ext uri="{BB962C8B-B14F-4D97-AF65-F5344CB8AC3E}">
        <p14:creationId xmlns:p14="http://schemas.microsoft.com/office/powerpoint/2010/main" val="41474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38889E-6 -2.59259E-6 L 0.06702 0.04005 C 0.08108 0.04908 0.10208 0.05394 0.12396 0.05394 C 0.14896 0.05394 0.16893 0.04908 0.18299 0.04005 L 0.25 -2.59259E-6 " pathEditMode="relative" rAng="0" ptsTypes="AAAAA">
                                      <p:cBhvr>
                                        <p:cTn id="12" dur="2000" fill="hold"/>
                                        <p:tgtEl>
                                          <p:spTgt spid="32"/>
                                        </p:tgtEl>
                                        <p:attrNameLst>
                                          <p:attrName>ppt_x</p:attrName>
                                          <p:attrName>ppt_y</p:attrName>
                                        </p:attrNameLst>
                                      </p:cBhvr>
                                      <p:rCtr x="12500" y="2685"/>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1.66667E-6 -3.33333E-6 L 0.06702 0.04005 C 0.08108 0.04908 0.10209 0.05394 0.12396 0.05394 C 0.14896 0.05394 0.16893 0.04908 0.18299 0.04005 L 0.25 -3.33333E-6 " pathEditMode="relative" rAng="0" ptsTypes="AAAAA">
                                      <p:cBhvr>
                                        <p:cTn id="38" dur="2000" fill="hold"/>
                                        <p:tgtEl>
                                          <p:spTgt spid="33"/>
                                        </p:tgtEl>
                                        <p:attrNameLst>
                                          <p:attrName>ppt_x</p:attrName>
                                          <p:attrName>ppt_y</p:attrName>
                                        </p:attrNameLst>
                                      </p:cBhvr>
                                      <p:rCtr x="12500"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40" grpId="0" animBg="1"/>
      <p:bldP spid="41" grpId="0" animBg="1"/>
      <p:bldP spid="43" grpId="0" animBg="1"/>
      <p:bldP spid="45"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303" y="4321500"/>
            <a:ext cx="601550" cy="601550"/>
          </a:xfrm>
          <a:prstGeom prst="rect">
            <a:avLst/>
          </a:prstGeom>
        </p:spPr>
      </p:pic>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338828"/>
          </a:xfrm>
          <a:prstGeom prst="rect">
            <a:avLst/>
          </a:prstGeom>
          <a:noFill/>
        </p:spPr>
        <p:txBody>
          <a:bodyPr wrap="square" rtlCol="0">
            <a:spAutoFit/>
          </a:bodyPr>
          <a:lstStyle/>
          <a:p>
            <a:pPr algn="ctr"/>
            <a:r>
              <a:rPr lang="en-US" sz="1350" dirty="0"/>
              <a:t>If we cannot take the payment, we raise an error event</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 (Errors)</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14</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
        <p:nvSpPr>
          <p:cNvPr id="38" name="TextBox 37">
            <a:extLst>
              <a:ext uri="{FF2B5EF4-FFF2-40B4-BE49-F238E27FC236}">
                <a16:creationId xmlns:a16="http://schemas.microsoft.com/office/drawing/2014/main" id="{C9764482-15F5-1941-967A-61C94F783ACC}"/>
              </a:ext>
            </a:extLst>
          </p:cNvPr>
          <p:cNvSpPr txBox="1"/>
          <p:nvPr/>
        </p:nvSpPr>
        <p:spPr>
          <a:xfrm>
            <a:off x="404386" y="3458462"/>
            <a:ext cx="997452" cy="1754326"/>
          </a:xfrm>
          <a:prstGeom prst="rect">
            <a:avLst/>
          </a:prstGeom>
          <a:noFill/>
        </p:spPr>
        <p:txBody>
          <a:bodyPr wrap="square" rtlCol="0">
            <a:spAutoFit/>
          </a:bodyPr>
          <a:lstStyle/>
          <a:p>
            <a:pPr algn="ctr"/>
            <a:r>
              <a:rPr lang="en-US" sz="1350" dirty="0"/>
              <a:t>We can take appropriate action like suspending the booking</a:t>
            </a:r>
          </a:p>
        </p:txBody>
      </p:sp>
      <p:pic>
        <p:nvPicPr>
          <p:cNvPr id="39" name="Graphic 38" descr="Envelope">
            <a:extLst>
              <a:ext uri="{FF2B5EF4-FFF2-40B4-BE49-F238E27FC236}">
                <a16:creationId xmlns:a16="http://schemas.microsoft.com/office/drawing/2014/main" id="{8E2211FC-5FAA-1842-8647-9F32E483E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sp>
        <p:nvSpPr>
          <p:cNvPr id="41" name="TextBox 40">
            <a:extLst>
              <a:ext uri="{FF2B5EF4-FFF2-40B4-BE49-F238E27FC236}">
                <a16:creationId xmlns:a16="http://schemas.microsoft.com/office/drawing/2014/main" id="{16A8C55A-E175-2C45-A21E-DE093BC1BF79}"/>
              </a:ext>
            </a:extLst>
          </p:cNvPr>
          <p:cNvSpPr txBox="1"/>
          <p:nvPr/>
        </p:nvSpPr>
        <p:spPr>
          <a:xfrm>
            <a:off x="2757893" y="2835215"/>
            <a:ext cx="997452" cy="1754326"/>
          </a:xfrm>
          <a:prstGeom prst="rect">
            <a:avLst/>
          </a:prstGeom>
          <a:noFill/>
        </p:spPr>
        <p:txBody>
          <a:bodyPr wrap="square" rtlCol="0">
            <a:spAutoFit/>
          </a:bodyPr>
          <a:lstStyle/>
          <a:p>
            <a:pPr algn="ctr"/>
            <a:r>
              <a:rPr lang="en-US" sz="1350" dirty="0"/>
              <a:t>Which might in turn raise an event to notify the customer, using their email etc.</a:t>
            </a:r>
          </a:p>
        </p:txBody>
      </p:sp>
    </p:spTree>
    <p:extLst>
      <p:ext uri="{BB962C8B-B14F-4D97-AF65-F5344CB8AC3E}">
        <p14:creationId xmlns:p14="http://schemas.microsoft.com/office/powerpoint/2010/main" val="26274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4.44444E-6 L -0.12175 0.04005 C -0.14701 0.04908 -0.18503 0.05394 -0.22487 0.05394 C -0.27031 0.05394 -0.30664 0.04908 -0.3319 0.04005 L -0.45352 -4.44444E-6 " pathEditMode="relative" rAng="0" ptsTypes="AAAAA">
                                      <p:cBhvr>
                                        <p:cTn id="10" dur="2000" fill="hold"/>
                                        <p:tgtEl>
                                          <p:spTgt spid="32"/>
                                        </p:tgtEl>
                                        <p:attrNameLst>
                                          <p:attrName>ppt_x</p:attrName>
                                          <p:attrName>ppt_y</p:attrName>
                                        </p:attrNameLst>
                                      </p:cBhvr>
                                      <p:rCtr x="-22682" y="26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6" dur="2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a:off x="2645311" y="2945751"/>
            <a:ext cx="11669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cxnSp>
        <p:nvCxnSpPr>
          <p:cNvPr id="28" name="Straight Arrow Connector 27">
            <a:extLst>
              <a:ext uri="{FF2B5EF4-FFF2-40B4-BE49-F238E27FC236}">
                <a16:creationId xmlns:a16="http://schemas.microsoft.com/office/drawing/2014/main" id="{4CFE7DF6-71F8-5340-8715-B9C75F1240C7}"/>
              </a:ext>
            </a:extLst>
          </p:cNvPr>
          <p:cNvCxnSpPr>
            <a:cxnSpLocks/>
            <a:stCxn id="3" idx="3"/>
            <a:endCxn id="4" idx="1"/>
          </p:cNvCxnSpPr>
          <p:nvPr/>
        </p:nvCxnSpPr>
        <p:spPr>
          <a:xfrm>
            <a:off x="4985627" y="2920891"/>
            <a:ext cx="150582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rot="16200000">
            <a:off x="5613542" y="27055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2186" y="3057558"/>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3131" y="3169127"/>
            <a:ext cx="530244" cy="480383"/>
          </a:xfrm>
          <a:prstGeom prst="rect">
            <a:avLst/>
          </a:prstGeom>
        </p:spPr>
      </p:pic>
      <p:sp>
        <p:nvSpPr>
          <p:cNvPr id="34" name="TextBox 33">
            <a:extLst>
              <a:ext uri="{FF2B5EF4-FFF2-40B4-BE49-F238E27FC236}">
                <a16:creationId xmlns:a16="http://schemas.microsoft.com/office/drawing/2014/main" id="{F20C0F55-011B-8042-916F-744EDD57FF04}"/>
              </a:ext>
            </a:extLst>
          </p:cNvPr>
          <p:cNvSpPr txBox="1"/>
          <p:nvPr/>
        </p:nvSpPr>
        <p:spPr>
          <a:xfrm>
            <a:off x="2645311" y="3841127"/>
            <a:ext cx="997452" cy="1338828"/>
          </a:xfrm>
          <a:prstGeom prst="rect">
            <a:avLst/>
          </a:prstGeom>
          <a:noFill/>
        </p:spPr>
        <p:txBody>
          <a:bodyPr wrap="square" rtlCol="0">
            <a:spAutoFit/>
          </a:bodyPr>
          <a:lstStyle/>
          <a:p>
            <a:pPr algn="ctr"/>
            <a:r>
              <a:rPr lang="en-US" sz="1350" dirty="0"/>
              <a:t>We send the booking message to Account to enrich it.</a:t>
            </a:r>
          </a:p>
        </p:txBody>
      </p:sp>
      <p:sp>
        <p:nvSpPr>
          <p:cNvPr id="54" name="TextBox 53">
            <a:extLst>
              <a:ext uri="{FF2B5EF4-FFF2-40B4-BE49-F238E27FC236}">
                <a16:creationId xmlns:a16="http://schemas.microsoft.com/office/drawing/2014/main" id="{9F86A86E-E81E-6E44-8CB1-D1D2E88C001A}"/>
              </a:ext>
            </a:extLst>
          </p:cNvPr>
          <p:cNvSpPr txBox="1"/>
          <p:nvPr/>
        </p:nvSpPr>
        <p:spPr>
          <a:xfrm>
            <a:off x="5369361" y="4051841"/>
            <a:ext cx="997452" cy="1546577"/>
          </a:xfrm>
          <a:prstGeom prst="rect">
            <a:avLst/>
          </a:prstGeom>
          <a:noFill/>
        </p:spPr>
        <p:txBody>
          <a:bodyPr wrap="square" rtlCol="0">
            <a:spAutoFit/>
          </a:bodyPr>
          <a:lstStyle/>
          <a:p>
            <a:pPr algn="ctr"/>
            <a:r>
              <a:rPr lang="en-US" sz="1350" dirty="0"/>
              <a:t>Credit Card Payments can use the enriched information to process</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 (Routing Slip)</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15</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rot="16200000">
            <a:off x="3084503" y="272635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Tree>
    <p:extLst>
      <p:ext uri="{BB962C8B-B14F-4D97-AF65-F5344CB8AC3E}">
        <p14:creationId xmlns:p14="http://schemas.microsoft.com/office/powerpoint/2010/main" val="39519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3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4" dur="2000" fill="hold"/>
                                        <p:tgtEl>
                                          <p:spTgt spid="3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4"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505925" y="4845895"/>
            <a:ext cx="2405238" cy="553998"/>
          </a:xfrm>
          <a:prstGeom prst="rect">
            <a:avLst/>
          </a:prstGeom>
          <a:noFill/>
        </p:spPr>
        <p:txBody>
          <a:bodyPr wrap="square" rtlCol="0">
            <a:spAutoFit/>
          </a:bodyPr>
          <a:lstStyle/>
          <a:p>
            <a:r>
              <a:rPr lang="en-US" sz="3000" dirty="0"/>
              <a:t>Orchestration</a:t>
            </a:r>
          </a:p>
        </p:txBody>
      </p:sp>
      <p:pic>
        <p:nvPicPr>
          <p:cNvPr id="7170" name="Picture 2" descr="See the source image">
            <a:extLst>
              <a:ext uri="{FF2B5EF4-FFF2-40B4-BE49-F238E27FC236}">
                <a16:creationId xmlns:a16="http://schemas.microsoft.com/office/drawing/2014/main" id="{302F45ED-FCEF-654F-8923-F059A26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838" y="285928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8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51383B39-9251-114E-B83E-2D3AED857F77}"/>
              </a:ext>
            </a:extLst>
          </p:cNvPr>
          <p:cNvSpPr txBox="1"/>
          <p:nvPr/>
        </p:nvSpPr>
        <p:spPr>
          <a:xfrm>
            <a:off x="2652444" y="1449339"/>
            <a:ext cx="914287" cy="715581"/>
          </a:xfrm>
          <a:prstGeom prst="rect">
            <a:avLst/>
          </a:prstGeom>
          <a:noFill/>
        </p:spPr>
        <p:txBody>
          <a:bodyPr wrap="square" rtlCol="0">
            <a:spAutoFit/>
          </a:bodyPr>
          <a:lstStyle/>
          <a:p>
            <a:pPr algn="ctr"/>
            <a:r>
              <a:rPr lang="en-US" sz="1350" b="1" dirty="0"/>
              <a:t>1:Saga makes a booking</a:t>
            </a:r>
          </a:p>
        </p:txBody>
      </p:sp>
      <p:sp>
        <p:nvSpPr>
          <p:cNvPr id="50" name="TextBox 49">
            <a:extLst>
              <a:ext uri="{FF2B5EF4-FFF2-40B4-BE49-F238E27FC236}">
                <a16:creationId xmlns:a16="http://schemas.microsoft.com/office/drawing/2014/main" id="{0B0AD50E-EBA3-CB49-B173-D74B4417F540}"/>
              </a:ext>
            </a:extLst>
          </p:cNvPr>
          <p:cNvSpPr txBox="1"/>
          <p:nvPr/>
        </p:nvSpPr>
        <p:spPr>
          <a:xfrm>
            <a:off x="3847230" y="1406393"/>
            <a:ext cx="914287" cy="923330"/>
          </a:xfrm>
          <a:prstGeom prst="rect">
            <a:avLst/>
          </a:prstGeom>
          <a:noFill/>
        </p:spPr>
        <p:txBody>
          <a:bodyPr wrap="square" rtlCol="0">
            <a:spAutoFit/>
          </a:bodyPr>
          <a:lstStyle/>
          <a:p>
            <a:pPr algn="ctr"/>
            <a:r>
              <a:rPr lang="en-US" sz="1350" b="1" dirty="0">
                <a:solidFill>
                  <a:schemeClr val="tx2"/>
                </a:solidFill>
              </a:rPr>
              <a:t>2:Saga gets account details</a:t>
            </a:r>
          </a:p>
        </p:txBody>
      </p:sp>
      <p:sp>
        <p:nvSpPr>
          <p:cNvPr id="53" name="TextBox 52">
            <a:extLst>
              <a:ext uri="{FF2B5EF4-FFF2-40B4-BE49-F238E27FC236}">
                <a16:creationId xmlns:a16="http://schemas.microsoft.com/office/drawing/2014/main" id="{F0F909C4-5F24-984F-8868-2649340200A0}"/>
              </a:ext>
            </a:extLst>
          </p:cNvPr>
          <p:cNvSpPr txBox="1"/>
          <p:nvPr/>
        </p:nvSpPr>
        <p:spPr>
          <a:xfrm>
            <a:off x="4916596" y="1465561"/>
            <a:ext cx="1505429" cy="715581"/>
          </a:xfrm>
          <a:prstGeom prst="rect">
            <a:avLst/>
          </a:prstGeom>
          <a:noFill/>
        </p:spPr>
        <p:txBody>
          <a:bodyPr wrap="square" rtlCol="0">
            <a:spAutoFit/>
          </a:bodyPr>
          <a:lstStyle/>
          <a:p>
            <a:pPr algn="ctr"/>
            <a:r>
              <a:rPr lang="en-US" sz="1350" b="1" dirty="0">
                <a:solidFill>
                  <a:schemeClr val="accent2"/>
                </a:solidFill>
              </a:rPr>
              <a:t>3:Saga sends enriched booking message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049823" y="3221251"/>
            <a:ext cx="3322987" cy="415498"/>
          </a:xfrm>
          <a:prstGeom prst="rect">
            <a:avLst/>
          </a:prstGeom>
          <a:noFill/>
        </p:spPr>
        <p:txBody>
          <a:bodyPr wrap="square" rtlCol="0">
            <a:spAutoFit/>
          </a:bodyPr>
          <a:lstStyle/>
          <a:p>
            <a:pPr algn="ctr"/>
            <a:r>
              <a:rPr lang="en-US" sz="2100" dirty="0"/>
              <a:t>Orchestration</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17</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85F21B9-124D-1A49-B604-7E685F28E44F}"/>
              </a:ext>
            </a:extLst>
          </p:cNvPr>
          <p:cNvSpPr txBox="1"/>
          <p:nvPr/>
        </p:nvSpPr>
        <p:spPr>
          <a:xfrm>
            <a:off x="143069" y="1093002"/>
            <a:ext cx="2318022" cy="738664"/>
          </a:xfrm>
          <a:prstGeom prst="rect">
            <a:avLst/>
          </a:prstGeom>
          <a:noFill/>
          <a:ln>
            <a:solidFill>
              <a:schemeClr val="accent1"/>
            </a:solidFill>
          </a:ln>
        </p:spPr>
        <p:txBody>
          <a:bodyPr wrap="square" rtlCol="0">
            <a:spAutoFit/>
          </a:bodyPr>
          <a:lstStyle/>
          <a:p>
            <a:pPr algn="ctr"/>
            <a:r>
              <a:rPr lang="en-US" sz="2100" dirty="0"/>
              <a:t>Command-Oriented</a:t>
            </a:r>
          </a:p>
        </p:txBody>
      </p: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Flowchart: Magnetic Disk 12">
            <a:extLst>
              <a:ext uri="{FF2B5EF4-FFF2-40B4-BE49-F238E27FC236}">
                <a16:creationId xmlns:a16="http://schemas.microsoft.com/office/drawing/2014/main" id="{F010B275-B26E-6245-834C-3DFBB073851F}"/>
              </a:ext>
            </a:extLst>
          </p:cNvPr>
          <p:cNvSpPr/>
          <p:nvPr/>
        </p:nvSpPr>
        <p:spPr>
          <a:xfrm>
            <a:off x="5197455" y="1139143"/>
            <a:ext cx="366206" cy="23660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94871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9" grpId="0"/>
      <p:bldP spid="50"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id="{0B0AD50E-EBA3-CB49-B173-D74B4417F540}"/>
              </a:ext>
            </a:extLst>
          </p:cNvPr>
          <p:cNvSpPr txBox="1"/>
          <p:nvPr/>
        </p:nvSpPr>
        <p:spPr>
          <a:xfrm>
            <a:off x="4980283" y="1725750"/>
            <a:ext cx="914287" cy="715581"/>
          </a:xfrm>
          <a:prstGeom prst="rect">
            <a:avLst/>
          </a:prstGeom>
          <a:noFill/>
        </p:spPr>
        <p:txBody>
          <a:bodyPr wrap="square" rtlCol="0">
            <a:spAutoFit/>
          </a:bodyPr>
          <a:lstStyle/>
          <a:p>
            <a:pPr algn="ctr"/>
            <a:r>
              <a:rPr lang="en-US" sz="1350" b="1" dirty="0">
                <a:solidFill>
                  <a:schemeClr val="accent2"/>
                </a:solidFill>
              </a:rPr>
              <a:t>1:Saga gets error response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Compensation (Error)</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18</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xplosion 1 8">
            <a:extLst>
              <a:ext uri="{FF2B5EF4-FFF2-40B4-BE49-F238E27FC236}">
                <a16:creationId xmlns:a16="http://schemas.microsoft.com/office/drawing/2014/main" id="{A217F467-2D70-844A-BA08-5AFC3907C156}"/>
              </a:ext>
            </a:extLst>
          </p:cNvPr>
          <p:cNvSpPr/>
          <p:nvPr/>
        </p:nvSpPr>
        <p:spPr>
          <a:xfrm>
            <a:off x="6893626" y="2656362"/>
            <a:ext cx="552203" cy="633238"/>
          </a:xfrm>
          <a:prstGeom prst="irregularSeal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1:Saga cancels booking</a:t>
            </a:r>
          </a:p>
        </p:txBody>
      </p:sp>
      <p:sp>
        <p:nvSpPr>
          <p:cNvPr id="43" name="TextBox 42">
            <a:extLst>
              <a:ext uri="{FF2B5EF4-FFF2-40B4-BE49-F238E27FC236}">
                <a16:creationId xmlns:a16="http://schemas.microsoft.com/office/drawing/2014/main" id="{32F60E62-79B6-9241-BC88-4DBEC8FEFD7B}"/>
              </a:ext>
            </a:extLst>
          </p:cNvPr>
          <p:cNvSpPr txBox="1"/>
          <p:nvPr/>
        </p:nvSpPr>
        <p:spPr>
          <a:xfrm>
            <a:off x="4036990" y="1536922"/>
            <a:ext cx="914287" cy="715581"/>
          </a:xfrm>
          <a:prstGeom prst="rect">
            <a:avLst/>
          </a:prstGeom>
          <a:noFill/>
        </p:spPr>
        <p:txBody>
          <a:bodyPr wrap="square" rtlCol="0">
            <a:spAutoFit/>
          </a:bodyPr>
          <a:lstStyle/>
          <a:p>
            <a:pPr algn="ctr"/>
            <a:r>
              <a:rPr lang="en-US" sz="1350" b="1" dirty="0">
                <a:solidFill>
                  <a:schemeClr val="tx2"/>
                </a:solidFill>
              </a:rPr>
              <a:t>1:Saga emails customer</a:t>
            </a:r>
          </a:p>
        </p:txBody>
      </p:sp>
    </p:spTree>
    <p:extLst>
      <p:ext uri="{BB962C8B-B14F-4D97-AF65-F5344CB8AC3E}">
        <p14:creationId xmlns:p14="http://schemas.microsoft.com/office/powerpoint/2010/main" val="18475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9" grpId="0" animBg="1"/>
      <p:bldP spid="41"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cmpd="sng">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flipH="1">
            <a:off x="2173184" y="1547491"/>
            <a:ext cx="3237798" cy="338065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V="1">
            <a:off x="2850078" y="1556873"/>
            <a:ext cx="2381106" cy="3332219"/>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243771">
            <a:off x="3198633" y="4075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Reservations</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19</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1:User</a:t>
            </a:r>
          </a:p>
          <a:p>
            <a:pPr algn="ctr"/>
            <a:r>
              <a:rPr lang="en-US" sz="1350" b="1" dirty="0">
                <a:solidFill>
                  <a:schemeClr val="accent1"/>
                </a:solidFill>
              </a:rPr>
              <a:t> makes booking</a:t>
            </a:r>
          </a:p>
        </p:txBody>
      </p:sp>
      <p:sp>
        <p:nvSpPr>
          <p:cNvPr id="44" name="TextBox 43">
            <a:extLst>
              <a:ext uri="{FF2B5EF4-FFF2-40B4-BE49-F238E27FC236}">
                <a16:creationId xmlns:a16="http://schemas.microsoft.com/office/drawing/2014/main" id="{3A16BACB-9DA7-E446-BE22-60EF3B8265D7}"/>
              </a:ext>
            </a:extLst>
          </p:cNvPr>
          <p:cNvSpPr txBox="1"/>
          <p:nvPr/>
        </p:nvSpPr>
        <p:spPr>
          <a:xfrm>
            <a:off x="3966081" y="1542073"/>
            <a:ext cx="1053275" cy="507831"/>
          </a:xfrm>
          <a:prstGeom prst="rect">
            <a:avLst/>
          </a:prstGeom>
          <a:noFill/>
        </p:spPr>
        <p:txBody>
          <a:bodyPr wrap="square" rtlCol="0">
            <a:spAutoFit/>
          </a:bodyPr>
          <a:lstStyle/>
          <a:p>
            <a:pPr algn="ctr"/>
            <a:r>
              <a:rPr lang="en-US" sz="1350" b="1" dirty="0">
                <a:solidFill>
                  <a:schemeClr val="tx2"/>
                </a:solidFill>
              </a:rPr>
              <a:t>3:User</a:t>
            </a:r>
          </a:p>
          <a:p>
            <a:pPr algn="ctr"/>
            <a:r>
              <a:rPr lang="en-US" sz="1350" b="1" dirty="0">
                <a:solidFill>
                  <a:schemeClr val="tx2"/>
                </a:solidFill>
              </a:rPr>
              <a:t> checks out</a:t>
            </a:r>
          </a:p>
        </p:txBody>
      </p:sp>
      <p:pic>
        <p:nvPicPr>
          <p:cNvPr id="20" name="Graphic 19" descr="Stopwatch">
            <a:extLst>
              <a:ext uri="{FF2B5EF4-FFF2-40B4-BE49-F238E27FC236}">
                <a16:creationId xmlns:a16="http://schemas.microsoft.com/office/drawing/2014/main" id="{EB66A865-E894-9D48-AEA6-05576BF0E6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5868" y="863236"/>
            <a:ext cx="685800" cy="685800"/>
          </a:xfrm>
          <a:prstGeom prst="rect">
            <a:avLst/>
          </a:prstGeom>
        </p:spPr>
      </p:pic>
      <p:sp>
        <p:nvSpPr>
          <p:cNvPr id="46" name="TextBox 45">
            <a:extLst>
              <a:ext uri="{FF2B5EF4-FFF2-40B4-BE49-F238E27FC236}">
                <a16:creationId xmlns:a16="http://schemas.microsoft.com/office/drawing/2014/main" id="{54B88039-1B9B-2748-B2D5-3C2FEA7204AA}"/>
              </a:ext>
            </a:extLst>
          </p:cNvPr>
          <p:cNvSpPr txBox="1"/>
          <p:nvPr/>
        </p:nvSpPr>
        <p:spPr>
          <a:xfrm>
            <a:off x="1163426" y="953737"/>
            <a:ext cx="1380957" cy="507831"/>
          </a:xfrm>
          <a:prstGeom prst="rect">
            <a:avLst/>
          </a:prstGeom>
          <a:noFill/>
        </p:spPr>
        <p:txBody>
          <a:bodyPr wrap="square" rtlCol="0">
            <a:spAutoFit/>
          </a:bodyPr>
          <a:lstStyle/>
          <a:p>
            <a:pPr algn="ctr"/>
            <a:r>
              <a:rPr lang="en-US" sz="1350" b="1" dirty="0">
                <a:solidFill>
                  <a:schemeClr val="accent1"/>
                </a:solidFill>
              </a:rPr>
              <a:t>2:</a:t>
            </a:r>
            <a:r>
              <a:rPr lang="en-US" sz="1350" b="1" dirty="0">
                <a:solidFill>
                  <a:srgbClr val="FF0000"/>
                </a:solidFill>
              </a:rPr>
              <a:t>We reserve the booking</a:t>
            </a:r>
          </a:p>
        </p:txBody>
      </p:sp>
      <p:sp>
        <p:nvSpPr>
          <p:cNvPr id="48" name="TextBox 47">
            <a:extLst>
              <a:ext uri="{FF2B5EF4-FFF2-40B4-BE49-F238E27FC236}">
                <a16:creationId xmlns:a16="http://schemas.microsoft.com/office/drawing/2014/main" id="{12706923-61E1-AE4E-87A1-C6C4FC6B498B}"/>
              </a:ext>
            </a:extLst>
          </p:cNvPr>
          <p:cNvSpPr txBox="1"/>
          <p:nvPr/>
        </p:nvSpPr>
        <p:spPr>
          <a:xfrm>
            <a:off x="5146461" y="1720501"/>
            <a:ext cx="1145923" cy="507831"/>
          </a:xfrm>
          <a:prstGeom prst="rect">
            <a:avLst/>
          </a:prstGeom>
          <a:noFill/>
        </p:spPr>
        <p:txBody>
          <a:bodyPr wrap="square" rtlCol="0">
            <a:spAutoFit/>
          </a:bodyPr>
          <a:lstStyle/>
          <a:p>
            <a:pPr algn="ctr"/>
            <a:r>
              <a:rPr lang="en-US" sz="1350" b="1" dirty="0">
                <a:solidFill>
                  <a:schemeClr val="accent2"/>
                </a:solidFill>
              </a:rPr>
              <a:t>4:User</a:t>
            </a:r>
          </a:p>
          <a:p>
            <a:pPr algn="ctr"/>
            <a:r>
              <a:rPr lang="en-US" sz="1350" b="1" dirty="0">
                <a:solidFill>
                  <a:schemeClr val="accent2"/>
                </a:solidFill>
              </a:rPr>
              <a:t> Times Out</a:t>
            </a:r>
          </a:p>
        </p:txBody>
      </p:sp>
      <p:pic>
        <p:nvPicPr>
          <p:cNvPr id="49" name="Graphic 48" descr="Stopwatch">
            <a:extLst>
              <a:ext uri="{FF2B5EF4-FFF2-40B4-BE49-F238E27FC236}">
                <a16:creationId xmlns:a16="http://schemas.microsoft.com/office/drawing/2014/main" id="{AA1F5D1F-0362-D048-8405-FB77C582F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4088" y="1114547"/>
            <a:ext cx="685800" cy="685800"/>
          </a:xfrm>
          <a:prstGeom prst="rect">
            <a:avLst/>
          </a:prstGeom>
        </p:spPr>
      </p:pic>
      <p:pic>
        <p:nvPicPr>
          <p:cNvPr id="26" name="Graphic 25" descr="No sign">
            <a:extLst>
              <a:ext uri="{FF2B5EF4-FFF2-40B4-BE49-F238E27FC236}">
                <a16:creationId xmlns:a16="http://schemas.microsoft.com/office/drawing/2014/main" id="{57B11989-3DED-8D4E-A11E-DB4FA77C7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5700" y="1117808"/>
            <a:ext cx="685800" cy="685800"/>
          </a:xfrm>
          <a:prstGeom prst="rect">
            <a:avLst/>
          </a:prstGeom>
        </p:spPr>
      </p:pic>
    </p:spTree>
    <p:extLst>
      <p:ext uri="{BB962C8B-B14F-4D97-AF65-F5344CB8AC3E}">
        <p14:creationId xmlns:p14="http://schemas.microsoft.com/office/powerpoint/2010/main" val="3862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1" grpId="0"/>
      <p:bldP spid="44" grpId="0"/>
      <p:bldP spid="46" grpId="0"/>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fontScale="92500" lnSpcReduction="10000"/>
          </a:bodyPr>
          <a:lstStyle/>
          <a:p>
            <a:r>
              <a:rPr lang="en-GB" dirty="0"/>
              <a:t>Software Developer for over 20 years</a:t>
            </a:r>
          </a:p>
          <a:p>
            <a:pPr lvl="1"/>
            <a:r>
              <a:rPr lang="en-GB" dirty="0"/>
              <a:t>Worked mainly for ISVs</a:t>
            </a:r>
          </a:p>
          <a:p>
            <a:pPr lvl="2"/>
            <a:r>
              <a:rPr lang="en-GB" dirty="0"/>
              <a:t>Reuters, SunGard, Misys, Huddle</a:t>
            </a:r>
          </a:p>
          <a:p>
            <a:pPr lvl="1"/>
            <a:r>
              <a:rPr lang="en-GB" dirty="0"/>
              <a:t>Worked for a couple of MIS departments</a:t>
            </a:r>
          </a:p>
          <a:p>
            <a:pPr lvl="2"/>
            <a:r>
              <a:rPr lang="en-GB" dirty="0"/>
              <a:t>DTI, Beazley</a:t>
            </a:r>
          </a:p>
          <a:p>
            <a:r>
              <a:rPr lang="en-GB" dirty="0"/>
              <a:t>Microsoft MVP for C#</a:t>
            </a:r>
          </a:p>
          <a:p>
            <a:pPr lvl="1"/>
            <a:r>
              <a:rPr lang="en-GB" dirty="0"/>
              <a:t>Interested in OO design</a:t>
            </a:r>
          </a:p>
          <a:p>
            <a:pPr lvl="1"/>
            <a:r>
              <a:rPr lang="en-GB" dirty="0"/>
              <a:t>Interested in Agile methodologies and practices</a:t>
            </a:r>
          </a:p>
          <a:p>
            <a:r>
              <a:rPr lang="en-GB" dirty="0"/>
              <a:t>No smart guys</a:t>
            </a:r>
          </a:p>
          <a:p>
            <a:pPr lvl="1"/>
            <a:r>
              <a:rPr lang="en-GB" dirty="0"/>
              <a:t>Just the guys in this room</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2</a:t>
            </a:fld>
            <a:endParaRPr lang="en-US"/>
          </a:p>
        </p:txBody>
      </p:sp>
    </p:spTree>
    <p:extLst>
      <p:ext uri="{BB962C8B-B14F-4D97-AF65-F5344CB8AC3E}">
        <p14:creationId xmlns:p14="http://schemas.microsoft.com/office/powerpoint/2010/main" val="329116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E03DFF-A9FA-B249-AB1A-8E4C2DD8A224}"/>
              </a:ext>
            </a:extLst>
          </p:cNvPr>
          <p:cNvSpPr txBox="1"/>
          <p:nvPr/>
        </p:nvSpPr>
        <p:spPr>
          <a:xfrm>
            <a:off x="2262458" y="4919655"/>
            <a:ext cx="4524499" cy="415498"/>
          </a:xfrm>
          <a:prstGeom prst="rect">
            <a:avLst/>
          </a:prstGeom>
          <a:noFill/>
        </p:spPr>
        <p:txBody>
          <a:bodyPr wrap="square" rtlCol="0">
            <a:spAutoFit/>
          </a:bodyPr>
          <a:lstStyle/>
          <a:p>
            <a:pPr algn="ctr"/>
            <a:r>
              <a:rPr lang="en-US" sz="2100" dirty="0"/>
              <a:t>Smart Endpoints and Dumb Pipes</a:t>
            </a:r>
          </a:p>
        </p:txBody>
      </p:sp>
      <p:pic>
        <p:nvPicPr>
          <p:cNvPr id="3" name="Picture 2">
            <a:extLst>
              <a:ext uri="{FF2B5EF4-FFF2-40B4-BE49-F238E27FC236}">
                <a16:creationId xmlns:a16="http://schemas.microsoft.com/office/drawing/2014/main" id="{FD490EBD-83F9-1F4F-B965-534FB8EDF853}"/>
              </a:ext>
            </a:extLst>
          </p:cNvPr>
          <p:cNvPicPr>
            <a:picLocks noChangeAspect="1"/>
          </p:cNvPicPr>
          <p:nvPr/>
        </p:nvPicPr>
        <p:blipFill>
          <a:blip r:embed="rId3"/>
          <a:stretch>
            <a:fillRect/>
          </a:stretch>
        </p:blipFill>
        <p:spPr>
          <a:xfrm>
            <a:off x="1532335" y="1387486"/>
            <a:ext cx="6652617" cy="3221267"/>
          </a:xfrm>
          <a:prstGeom prst="rect">
            <a:avLst/>
          </a:prstGeom>
        </p:spPr>
      </p:pic>
    </p:spTree>
    <p:extLst>
      <p:ext uri="{BB962C8B-B14F-4D97-AF65-F5344CB8AC3E}">
        <p14:creationId xmlns:p14="http://schemas.microsoft.com/office/powerpoint/2010/main" val="360886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3.1.2 Event carried state transfer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=Reference Data</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21</a:t>
            </a:fld>
            <a:endParaRPr lang="en-US"/>
          </a:p>
        </p:txBody>
      </p:sp>
    </p:spTree>
    <p:extLst>
      <p:ext uri="{BB962C8B-B14F-4D97-AF65-F5344CB8AC3E}">
        <p14:creationId xmlns:p14="http://schemas.microsoft.com/office/powerpoint/2010/main" val="4068117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605420"/>
            <a:ext cx="1647696" cy="931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715581"/>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Last-Modified: Fri 20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1963210"/>
            <a:ext cx="626020" cy="1327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Tree>
    <p:extLst>
      <p:ext uri="{BB962C8B-B14F-4D97-AF65-F5344CB8AC3E}">
        <p14:creationId xmlns:p14="http://schemas.microsoft.com/office/powerpoint/2010/main" val="4983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CA8582-9B64-2D43-B497-8EBB453957D0}"/>
              </a:ext>
            </a:extLst>
          </p:cNvPr>
          <p:cNvSpPr>
            <a:spLocks noGrp="1"/>
          </p:cNvSpPr>
          <p:nvPr>
            <p:ph type="sldNum" sz="quarter" idx="12"/>
          </p:nvPr>
        </p:nvSpPr>
        <p:spPr/>
        <p:txBody>
          <a:bodyPr/>
          <a:lstStyle/>
          <a:p>
            <a:fld id="{AA792DF1-A555-43FA-AD2F-E7EC51E120F1}" type="slidenum">
              <a:rPr lang="en-GB" smtClean="0"/>
              <a:t>23</a:t>
            </a:fld>
            <a:endParaRPr lang="en-GB"/>
          </a:p>
        </p:txBody>
      </p:sp>
      <p:sp>
        <p:nvSpPr>
          <p:cNvPr id="4" name="Rectangle 3">
            <a:extLst>
              <a:ext uri="{FF2B5EF4-FFF2-40B4-BE49-F238E27FC236}">
                <a16:creationId xmlns:a16="http://schemas.microsoft.com/office/drawing/2014/main" id="{5EE9D853-CCD3-2E49-A0D3-0998745361B8}"/>
              </a:ext>
            </a:extLst>
          </p:cNvPr>
          <p:cNvSpPr/>
          <p:nvPr/>
        </p:nvSpPr>
        <p:spPr>
          <a:xfrm>
            <a:off x="6627836" y="220497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707E2EED-EF17-A643-8378-627ED74975D9}"/>
              </a:ext>
            </a:extLst>
          </p:cNvPr>
          <p:cNvSpPr txBox="1"/>
          <p:nvPr/>
        </p:nvSpPr>
        <p:spPr>
          <a:xfrm>
            <a:off x="6737278" y="232473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Flowchart: Magnetic Disk 12">
            <a:extLst>
              <a:ext uri="{FF2B5EF4-FFF2-40B4-BE49-F238E27FC236}">
                <a16:creationId xmlns:a16="http://schemas.microsoft.com/office/drawing/2014/main" id="{DCC222CD-F3A8-8141-8047-172819B7620B}"/>
              </a:ext>
            </a:extLst>
          </p:cNvPr>
          <p:cNvSpPr/>
          <p:nvPr/>
        </p:nvSpPr>
        <p:spPr>
          <a:xfrm>
            <a:off x="6844187"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TextBox 6">
            <a:extLst>
              <a:ext uri="{FF2B5EF4-FFF2-40B4-BE49-F238E27FC236}">
                <a16:creationId xmlns:a16="http://schemas.microsoft.com/office/drawing/2014/main" id="{2883DFEA-4E61-6A4A-B50D-655DE56FA0B8}"/>
              </a:ext>
            </a:extLst>
          </p:cNvPr>
          <p:cNvSpPr txBox="1"/>
          <p:nvPr/>
        </p:nvSpPr>
        <p:spPr>
          <a:xfrm>
            <a:off x="6682557" y="3531975"/>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8" name="Straight Arrow Connector 7">
            <a:extLst>
              <a:ext uri="{FF2B5EF4-FFF2-40B4-BE49-F238E27FC236}">
                <a16:creationId xmlns:a16="http://schemas.microsoft.com/office/drawing/2014/main" id="{E320546A-F30D-B145-83D4-95CF4399C6A7}"/>
              </a:ext>
            </a:extLst>
          </p:cNvPr>
          <p:cNvCxnSpPr>
            <a:stCxn id="7" idx="2"/>
            <a:endCxn id="6" idx="1"/>
          </p:cNvCxnSpPr>
          <p:nvPr/>
        </p:nvCxnSpPr>
        <p:spPr>
          <a:xfrm flipH="1">
            <a:off x="7222553" y="4039806"/>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85DAD2A-B74E-B04A-8F6F-00C0D9C6413A}"/>
              </a:ext>
            </a:extLst>
          </p:cNvPr>
          <p:cNvSpPr/>
          <p:nvPr/>
        </p:nvSpPr>
        <p:spPr>
          <a:xfrm>
            <a:off x="4747050"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Reverse</a:t>
            </a:r>
          </a:p>
          <a:p>
            <a:pPr algn="ctr"/>
            <a:r>
              <a:rPr lang="en-GB" sz="1350" dirty="0">
                <a:solidFill>
                  <a:schemeClr val="tx1"/>
                </a:solidFill>
              </a:rPr>
              <a:t>Proxy</a:t>
            </a:r>
          </a:p>
        </p:txBody>
      </p:sp>
      <p:sp>
        <p:nvSpPr>
          <p:cNvPr id="11" name="Flowchart: Magnetic Disk 12">
            <a:extLst>
              <a:ext uri="{FF2B5EF4-FFF2-40B4-BE49-F238E27FC236}">
                <a16:creationId xmlns:a16="http://schemas.microsoft.com/office/drawing/2014/main" id="{2663E16A-46E3-E947-B6FB-F4124F69286B}"/>
              </a:ext>
            </a:extLst>
          </p:cNvPr>
          <p:cNvSpPr/>
          <p:nvPr/>
        </p:nvSpPr>
        <p:spPr>
          <a:xfrm>
            <a:off x="4963401"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3" name="Straight Arrow Connector 12">
            <a:extLst>
              <a:ext uri="{FF2B5EF4-FFF2-40B4-BE49-F238E27FC236}">
                <a16:creationId xmlns:a16="http://schemas.microsoft.com/office/drawing/2014/main" id="{F89A2194-7CC5-1345-B546-276A0CA42E70}"/>
              </a:ext>
            </a:extLst>
          </p:cNvPr>
          <p:cNvCxnSpPr>
            <a:stCxn id="9" idx="2"/>
            <a:endCxn id="11" idx="1"/>
          </p:cNvCxnSpPr>
          <p:nvPr/>
        </p:nvCxnSpPr>
        <p:spPr>
          <a:xfrm flipH="1">
            <a:off x="5341767"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24C68B-8907-3247-810C-2BB88C601C6F}"/>
              </a:ext>
            </a:extLst>
          </p:cNvPr>
          <p:cNvSpPr/>
          <p:nvPr/>
        </p:nvSpPr>
        <p:spPr>
          <a:xfrm>
            <a:off x="25362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Forward</a:t>
            </a:r>
          </a:p>
          <a:p>
            <a:pPr algn="ctr"/>
            <a:r>
              <a:rPr lang="en-GB" sz="1350" dirty="0">
                <a:solidFill>
                  <a:schemeClr val="tx1"/>
                </a:solidFill>
              </a:rPr>
              <a:t>Proxy</a:t>
            </a:r>
          </a:p>
        </p:txBody>
      </p:sp>
      <p:sp>
        <p:nvSpPr>
          <p:cNvPr id="15" name="Flowchart: Magnetic Disk 12">
            <a:extLst>
              <a:ext uri="{FF2B5EF4-FFF2-40B4-BE49-F238E27FC236}">
                <a16:creationId xmlns:a16="http://schemas.microsoft.com/office/drawing/2014/main" id="{A1401ADB-21A8-B647-A3CC-2192AAEC146B}"/>
              </a:ext>
            </a:extLst>
          </p:cNvPr>
          <p:cNvSpPr/>
          <p:nvPr/>
        </p:nvSpPr>
        <p:spPr>
          <a:xfrm>
            <a:off x="2752566"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6" name="Straight Arrow Connector 15">
            <a:extLst>
              <a:ext uri="{FF2B5EF4-FFF2-40B4-BE49-F238E27FC236}">
                <a16:creationId xmlns:a16="http://schemas.microsoft.com/office/drawing/2014/main" id="{88C06D04-91CA-0A41-AB11-678587AC9E14}"/>
              </a:ext>
            </a:extLst>
          </p:cNvPr>
          <p:cNvCxnSpPr>
            <a:stCxn id="14" idx="2"/>
            <a:endCxn id="15" idx="1"/>
          </p:cNvCxnSpPr>
          <p:nvPr/>
        </p:nvCxnSpPr>
        <p:spPr>
          <a:xfrm flipH="1">
            <a:off x="31309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A5B3D2A-95AB-3145-993D-B5A2E5F90D76}"/>
              </a:ext>
            </a:extLst>
          </p:cNvPr>
          <p:cNvSpPr/>
          <p:nvPr/>
        </p:nvSpPr>
        <p:spPr>
          <a:xfrm>
            <a:off x="9684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Browser</a:t>
            </a:r>
          </a:p>
        </p:txBody>
      </p:sp>
      <p:sp>
        <p:nvSpPr>
          <p:cNvPr id="19" name="Flowchart: Magnetic Disk 12">
            <a:extLst>
              <a:ext uri="{FF2B5EF4-FFF2-40B4-BE49-F238E27FC236}">
                <a16:creationId xmlns:a16="http://schemas.microsoft.com/office/drawing/2014/main" id="{8DBB5AE3-0226-364C-977D-0EF8997E766F}"/>
              </a:ext>
            </a:extLst>
          </p:cNvPr>
          <p:cNvSpPr/>
          <p:nvPr/>
        </p:nvSpPr>
        <p:spPr>
          <a:xfrm>
            <a:off x="1184765"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20" name="Straight Arrow Connector 19">
            <a:extLst>
              <a:ext uri="{FF2B5EF4-FFF2-40B4-BE49-F238E27FC236}">
                <a16:creationId xmlns:a16="http://schemas.microsoft.com/office/drawing/2014/main" id="{46E21F4B-CC9D-5A47-8DDD-CC3423B05764}"/>
              </a:ext>
            </a:extLst>
          </p:cNvPr>
          <p:cNvCxnSpPr>
            <a:stCxn id="18" idx="2"/>
            <a:endCxn id="19" idx="1"/>
          </p:cNvCxnSpPr>
          <p:nvPr/>
        </p:nvCxnSpPr>
        <p:spPr>
          <a:xfrm flipH="1">
            <a:off x="15631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DEB958-194B-3940-A3D2-7BED4B228E4E}"/>
              </a:ext>
            </a:extLst>
          </p:cNvPr>
          <p:cNvCxnSpPr>
            <a:cxnSpLocks/>
            <a:stCxn id="18" idx="3"/>
            <a:endCxn id="14" idx="1"/>
          </p:cNvCxnSpPr>
          <p:nvPr/>
        </p:nvCxnSpPr>
        <p:spPr>
          <a:xfrm>
            <a:off x="2157849" y="3219328"/>
            <a:ext cx="378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03728B-9E54-FE44-8CAE-9E07D8529472}"/>
              </a:ext>
            </a:extLst>
          </p:cNvPr>
          <p:cNvCxnSpPr>
            <a:cxnSpLocks/>
            <a:stCxn id="14" idx="3"/>
            <a:endCxn id="9" idx="1"/>
          </p:cNvCxnSpPr>
          <p:nvPr/>
        </p:nvCxnSpPr>
        <p:spPr>
          <a:xfrm>
            <a:off x="3725650" y="3219328"/>
            <a:ext cx="102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893A0A-9842-D944-81CD-75C3127DC479}"/>
              </a:ext>
            </a:extLst>
          </p:cNvPr>
          <p:cNvCxnSpPr>
            <a:cxnSpLocks/>
          </p:cNvCxnSpPr>
          <p:nvPr/>
        </p:nvCxnSpPr>
        <p:spPr>
          <a:xfrm>
            <a:off x="5936485" y="3219327"/>
            <a:ext cx="691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948F9D9-DA4F-3041-9CAC-E9CCD636744E}"/>
              </a:ext>
            </a:extLst>
          </p:cNvPr>
          <p:cNvSpPr txBox="1"/>
          <p:nvPr/>
        </p:nvSpPr>
        <p:spPr>
          <a:xfrm>
            <a:off x="299943" y="1031770"/>
            <a:ext cx="3209355" cy="923330"/>
          </a:xfrm>
          <a:prstGeom prst="rect">
            <a:avLst/>
          </a:prstGeom>
          <a:noFill/>
        </p:spPr>
        <p:txBody>
          <a:bodyPr wrap="square" rtlCol="0">
            <a:spAutoFit/>
          </a:bodyPr>
          <a:lstStyle/>
          <a:p>
            <a:pPr algn="ctr"/>
            <a:r>
              <a:rPr lang="en-US" sz="2700" b="1" dirty="0"/>
              <a:t>Reference Data is Highly Cacheable</a:t>
            </a:r>
          </a:p>
        </p:txBody>
      </p:sp>
      <p:sp>
        <p:nvSpPr>
          <p:cNvPr id="31" name="TextBox 30">
            <a:extLst>
              <a:ext uri="{FF2B5EF4-FFF2-40B4-BE49-F238E27FC236}">
                <a16:creationId xmlns:a16="http://schemas.microsoft.com/office/drawing/2014/main" id="{D0F14D6E-D5B0-A043-B816-1BB11DBA798A}"/>
              </a:ext>
            </a:extLst>
          </p:cNvPr>
          <p:cNvSpPr txBox="1"/>
          <p:nvPr/>
        </p:nvSpPr>
        <p:spPr>
          <a:xfrm>
            <a:off x="4963401" y="1428261"/>
            <a:ext cx="3397336" cy="715581"/>
          </a:xfrm>
          <a:prstGeom prst="rect">
            <a:avLst/>
          </a:prstGeom>
          <a:noFill/>
        </p:spPr>
        <p:txBody>
          <a:bodyPr wrap="square" rtlCol="0">
            <a:spAutoFit/>
          </a:bodyPr>
          <a:lstStyle/>
          <a:p>
            <a:r>
              <a:rPr lang="en-US" sz="1350" dirty="0"/>
              <a:t>GET /booking/12345 HTTP 1.1</a:t>
            </a:r>
          </a:p>
          <a:p>
            <a:r>
              <a:rPr lang="en-US" sz="1350" dirty="0"/>
              <a:t>If-Modified-Since: Fri 19 April 2019 09:00 GMT</a:t>
            </a:r>
          </a:p>
        </p:txBody>
      </p:sp>
      <p:sp>
        <p:nvSpPr>
          <p:cNvPr id="32" name="TextBox 31">
            <a:extLst>
              <a:ext uri="{FF2B5EF4-FFF2-40B4-BE49-F238E27FC236}">
                <a16:creationId xmlns:a16="http://schemas.microsoft.com/office/drawing/2014/main" id="{52023BA4-EF69-4B4B-B5B6-DBC45A907185}"/>
              </a:ext>
            </a:extLst>
          </p:cNvPr>
          <p:cNvSpPr txBox="1"/>
          <p:nvPr/>
        </p:nvSpPr>
        <p:spPr>
          <a:xfrm>
            <a:off x="3712408" y="5246516"/>
            <a:ext cx="2069285" cy="300082"/>
          </a:xfrm>
          <a:prstGeom prst="rect">
            <a:avLst/>
          </a:prstGeom>
          <a:noFill/>
        </p:spPr>
        <p:txBody>
          <a:bodyPr wrap="square" rtlCol="0">
            <a:spAutoFit/>
          </a:bodyPr>
          <a:lstStyle/>
          <a:p>
            <a:r>
              <a:rPr lang="en-US" sz="1350" dirty="0"/>
              <a:t>The Web scales by caching</a:t>
            </a:r>
          </a:p>
        </p:txBody>
      </p:sp>
    </p:spTree>
    <p:extLst>
      <p:ext uri="{BB962C8B-B14F-4D97-AF65-F5344CB8AC3E}">
        <p14:creationId xmlns:p14="http://schemas.microsoft.com/office/powerpoint/2010/main" val="258670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CC Payments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8792" cy="521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Envelope">
            <a:extLst>
              <a:ext uri="{FF2B5EF4-FFF2-40B4-BE49-F238E27FC236}">
                <a16:creationId xmlns:a16="http://schemas.microsoft.com/office/drawing/2014/main" id="{66DE3C43-B98C-3E49-B69D-612F7CD333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3509" y="3729278"/>
            <a:ext cx="501161" cy="501161"/>
          </a:xfrm>
          <a:prstGeom prst="rect">
            <a:avLst/>
          </a:prstGeom>
        </p:spPr>
      </p:pic>
      <p:sp>
        <p:nvSpPr>
          <p:cNvPr id="30" name="TextBox 29">
            <a:extLst>
              <a:ext uri="{FF2B5EF4-FFF2-40B4-BE49-F238E27FC236}">
                <a16:creationId xmlns:a16="http://schemas.microsoft.com/office/drawing/2014/main" id="{3E172913-799E-B94D-A8F5-3508318E8419}"/>
              </a:ext>
            </a:extLst>
          </p:cNvPr>
          <p:cNvSpPr txBox="1"/>
          <p:nvPr/>
        </p:nvSpPr>
        <p:spPr>
          <a:xfrm>
            <a:off x="5049408" y="1015402"/>
            <a:ext cx="3059722" cy="900246"/>
          </a:xfrm>
          <a:prstGeom prst="rect">
            <a:avLst/>
          </a:prstGeom>
          <a:noFill/>
        </p:spPr>
        <p:txBody>
          <a:bodyPr wrap="square" rtlCol="0">
            <a:spAutoFit/>
          </a:bodyPr>
          <a:lstStyle/>
          <a:p>
            <a:r>
              <a:rPr lang="en-US" sz="1050" dirty="0"/>
              <a:t>Event:</a:t>
            </a:r>
          </a:p>
          <a:p>
            <a:r>
              <a:rPr lang="en-US" sz="1050" dirty="0"/>
              <a:t>{ [booking made: {</a:t>
            </a:r>
          </a:p>
          <a:p>
            <a:r>
              <a:rPr lang="en-US" sz="1050" dirty="0"/>
              <a:t>	date:05 JUN</a:t>
            </a:r>
          </a:p>
          <a:p>
            <a:r>
              <a:rPr lang="en-US" sz="1050" dirty="0"/>
              <a:t>	…</a:t>
            </a:r>
          </a:p>
          <a:p>
            <a:r>
              <a:rPr lang="en-US" sz="1050" dirty="0"/>
              <a:t>}}</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764630" cy="923330"/>
          </a:xfrm>
          <a:prstGeom prst="rect">
            <a:avLst/>
          </a:prstGeom>
          <a:noFill/>
        </p:spPr>
        <p:txBody>
          <a:bodyPr wrap="square" rtlCol="0">
            <a:spAutoFit/>
          </a:bodyPr>
          <a:lstStyle/>
          <a:p>
            <a:r>
              <a:rPr lang="en-US" sz="1350" dirty="0"/>
              <a:t>Write Payment</a:t>
            </a:r>
          </a:p>
          <a:p>
            <a:r>
              <a:rPr lang="en-US" sz="1350" dirty="0"/>
              <a:t>Details</a:t>
            </a:r>
          </a:p>
        </p:txBody>
      </p:sp>
      <p:sp>
        <p:nvSpPr>
          <p:cNvPr id="36" name="TextBox 35">
            <a:extLst>
              <a:ext uri="{FF2B5EF4-FFF2-40B4-BE49-F238E27FC236}">
                <a16:creationId xmlns:a16="http://schemas.microsoft.com/office/drawing/2014/main" id="{A49F52A2-FD88-E54F-872B-4E5C945D221D}"/>
              </a:ext>
            </a:extLst>
          </p:cNvPr>
          <p:cNvSpPr txBox="1"/>
          <p:nvPr/>
        </p:nvSpPr>
        <p:spPr>
          <a:xfrm>
            <a:off x="7187155" y="3395265"/>
            <a:ext cx="1112784" cy="715581"/>
          </a:xfrm>
          <a:prstGeom prst="rect">
            <a:avLst/>
          </a:prstGeom>
          <a:noFill/>
        </p:spPr>
        <p:txBody>
          <a:bodyPr wrap="square" rtlCol="0">
            <a:spAutoFit/>
          </a:bodyPr>
          <a:lstStyle/>
          <a:p>
            <a:r>
              <a:rPr lang="en-US" sz="1350" dirty="0"/>
              <a:t>Notify Downstream Consumers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1607776" y="2090782"/>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24</a:t>
            </a:fld>
            <a:endParaRPr lang="en-GB"/>
          </a:p>
        </p:txBody>
      </p:sp>
    </p:spTree>
    <p:extLst>
      <p:ext uri="{BB962C8B-B14F-4D97-AF65-F5344CB8AC3E}">
        <p14:creationId xmlns:p14="http://schemas.microsoft.com/office/powerpoint/2010/main" val="27309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2.29167E-6 -4.44444E-6 L 0.06706 0.04005 C 0.08099 0.04908 0.10195 0.05394 0.12396 0.05394 C 0.14896 0.05394 0.16901 0.04908 0.18294 0.04005 L 0.25 -4.44444E-6 " pathEditMode="relative" rAng="0" ptsTypes="AAAAA">
                                      <p:cBhvr>
                                        <p:cTn id="38" dur="2000" fill="hold"/>
                                        <p:tgtEl>
                                          <p:spTgt spid="29"/>
                                        </p:tgtEl>
                                        <p:attrNameLst>
                                          <p:attrName>ppt_x</p:attrName>
                                          <p:attrName>ppt_y</p:attrName>
                                        </p:attrNameLst>
                                      </p:cBhvr>
                                      <p:rCtr x="12500" y="2685"/>
                                    </p:animMotion>
                                  </p:childTnLst>
                                  <p:subTnLst>
                                    <p:set>
                                      <p:cBhvr override="childStyle">
                                        <p:cTn dur="1" fill="hold" display="0" masterRel="sameClick" afterEffect="1">
                                          <p:stCondLst>
                                            <p:cond evt="end" delay="0">
                                              <p:tn val="37"/>
                                            </p:cond>
                                          </p:stCondLst>
                                        </p:cTn>
                                        <p:tgtEl>
                                          <p:spTgt spid="2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6" grpId="0"/>
      <p:bldP spid="3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D266972E-23BC-F644-96A9-04E890BE920E}"/>
              </a:ext>
            </a:extLst>
          </p:cNvPr>
          <p:cNvCxnSpPr>
            <a:stCxn id="11" idx="3"/>
            <a:endCxn id="33" idx="3"/>
          </p:cNvCxnSpPr>
          <p:nvPr/>
        </p:nvCxnSpPr>
        <p:spPr>
          <a:xfrm rot="5400000" flipH="1" flipV="1">
            <a:off x="4279641" y="2659802"/>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5AF8E-71DA-1C40-8809-A9ADAAA7F4A7}"/>
              </a:ext>
            </a:extLst>
          </p:cNvPr>
          <p:cNvSpPr txBox="1"/>
          <p:nvPr/>
        </p:nvSpPr>
        <p:spPr>
          <a:xfrm>
            <a:off x="4283182" y="4983217"/>
            <a:ext cx="659756" cy="300082"/>
          </a:xfrm>
          <a:prstGeom prst="rect">
            <a:avLst/>
          </a:prstGeom>
          <a:noFill/>
        </p:spPr>
        <p:txBody>
          <a:bodyPr wrap="square" rtlCol="0">
            <a:spAutoFit/>
          </a:bodyPr>
          <a:lstStyle/>
          <a:p>
            <a:r>
              <a:rPr lang="en-US" sz="1350" dirty="0"/>
              <a:t>ECST</a:t>
            </a:r>
          </a:p>
        </p:txBody>
      </p:sp>
      <p:cxnSp>
        <p:nvCxnSpPr>
          <p:cNvPr id="49" name="Curved Connector 48">
            <a:extLst>
              <a:ext uri="{FF2B5EF4-FFF2-40B4-BE49-F238E27FC236}">
                <a16:creationId xmlns:a16="http://schemas.microsoft.com/office/drawing/2014/main" id="{A0A71B81-B589-DA4D-9A27-49DABD13A51F}"/>
              </a:ext>
            </a:extLst>
          </p:cNvPr>
          <p:cNvCxnSpPr>
            <a:cxnSpLocks/>
          </p:cNvCxnSpPr>
          <p:nvPr/>
        </p:nvCxnSpPr>
        <p:spPr>
          <a:xfrm rot="5400000" flipH="1" flipV="1">
            <a:off x="4279641" y="2513099"/>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0C8117-2294-9A40-A14A-4AC1649646CD}"/>
              </a:ext>
            </a:extLst>
          </p:cNvPr>
          <p:cNvSpPr txBox="1"/>
          <p:nvPr/>
        </p:nvSpPr>
        <p:spPr>
          <a:xfrm>
            <a:off x="4029436" y="4591398"/>
            <a:ext cx="659756" cy="300082"/>
          </a:xfrm>
          <a:prstGeom prst="rect">
            <a:avLst/>
          </a:prstGeom>
          <a:noFill/>
        </p:spPr>
        <p:txBody>
          <a:bodyPr wrap="square" rtlCol="0">
            <a:spAutoFit/>
          </a:bodyPr>
          <a:lstStyle/>
          <a:p>
            <a:r>
              <a:rPr lang="en-US" sz="1350" dirty="0"/>
              <a:t>ATOM</a:t>
            </a:r>
          </a:p>
        </p:txBody>
      </p:sp>
      <p:cxnSp>
        <p:nvCxnSpPr>
          <p:cNvPr id="53" name="Straight Arrow Connector 52">
            <a:extLst>
              <a:ext uri="{FF2B5EF4-FFF2-40B4-BE49-F238E27FC236}">
                <a16:creationId xmlns:a16="http://schemas.microsoft.com/office/drawing/2014/main" id="{7C60A1E8-6FE8-4B48-8BAD-928E4E08DCCF}"/>
              </a:ext>
            </a:extLst>
          </p:cNvPr>
          <p:cNvCxnSpPr/>
          <p:nvPr/>
        </p:nvCxnSpPr>
        <p:spPr>
          <a:xfrm>
            <a:off x="2760562" y="4364380"/>
            <a:ext cx="27952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DB6BAC0-55E1-8245-9EBB-E4D2221E332B}"/>
              </a:ext>
            </a:extLst>
          </p:cNvPr>
          <p:cNvSpPr txBox="1"/>
          <p:nvPr/>
        </p:nvSpPr>
        <p:spPr>
          <a:xfrm>
            <a:off x="4067602" y="4098370"/>
            <a:ext cx="659756" cy="300082"/>
          </a:xfrm>
          <a:prstGeom prst="rect">
            <a:avLst/>
          </a:prstGeom>
          <a:noFill/>
        </p:spPr>
        <p:txBody>
          <a:bodyPr wrap="square" rtlCol="0">
            <a:spAutoFit/>
          </a:bodyPr>
          <a:lstStyle/>
          <a:p>
            <a:r>
              <a:rPr lang="en-US" sz="1350" dirty="0"/>
              <a:t>ETL</a:t>
            </a:r>
          </a:p>
        </p:txBody>
      </p:sp>
      <p:cxnSp>
        <p:nvCxnSpPr>
          <p:cNvPr id="60" name="Curved Connector 59">
            <a:extLst>
              <a:ext uri="{FF2B5EF4-FFF2-40B4-BE49-F238E27FC236}">
                <a16:creationId xmlns:a16="http://schemas.microsoft.com/office/drawing/2014/main" id="{A66F3152-8B63-2B44-A196-328C604405E7}"/>
              </a:ext>
            </a:extLst>
          </p:cNvPr>
          <p:cNvCxnSpPr>
            <a:stCxn id="11" idx="1"/>
            <a:endCxn id="33" idx="0"/>
          </p:cNvCxnSpPr>
          <p:nvPr/>
        </p:nvCxnSpPr>
        <p:spPr>
          <a:xfrm rot="16200000" flipH="1">
            <a:off x="4236641" y="2409397"/>
            <a:ext cx="93081" cy="3576869"/>
          </a:xfrm>
          <a:prstGeom prst="curvedConnector3">
            <a:avLst>
              <a:gd name="adj1" fmla="val -19180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DAC0339-1019-A645-A5B6-62AF16EF9C50}"/>
              </a:ext>
            </a:extLst>
          </p:cNvPr>
          <p:cNvSpPr txBox="1"/>
          <p:nvPr/>
        </p:nvSpPr>
        <p:spPr>
          <a:xfrm>
            <a:off x="4284628" y="3648209"/>
            <a:ext cx="659756" cy="300082"/>
          </a:xfrm>
          <a:prstGeom prst="rect">
            <a:avLst/>
          </a:prstGeom>
          <a:noFill/>
        </p:spPr>
        <p:txBody>
          <a:bodyPr wrap="square" rtlCol="0">
            <a:spAutoFit/>
          </a:bodyPr>
          <a:lstStyle/>
          <a:p>
            <a:r>
              <a:rPr lang="en-US" sz="1350" dirty="0"/>
              <a:t>FTP</a:t>
            </a:r>
          </a:p>
        </p:txBody>
      </p: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5472931" cy="507831"/>
          </a:xfrm>
          <a:prstGeom prst="rect">
            <a:avLst/>
          </a:prstGeom>
          <a:noFill/>
        </p:spPr>
        <p:txBody>
          <a:bodyPr wrap="square" rtlCol="0">
            <a:spAutoFit/>
          </a:bodyPr>
          <a:lstStyle/>
          <a:p>
            <a:pPr algn="ctr"/>
            <a:r>
              <a:rPr lang="en-US" sz="2700" b="1" dirty="0"/>
              <a:t>Reference Data is Protocol Agnostic</a:t>
            </a:r>
          </a:p>
        </p:txBody>
      </p:sp>
    </p:spTree>
    <p:extLst>
      <p:ext uri="{BB962C8B-B14F-4D97-AF65-F5344CB8AC3E}">
        <p14:creationId xmlns:p14="http://schemas.microsoft.com/office/powerpoint/2010/main" val="20263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4"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F45F4-BFF9-5346-899E-BCFB119432B6}"/>
              </a:ext>
            </a:extLst>
          </p:cNvPr>
          <p:cNvSpPr>
            <a:spLocks noGrp="1"/>
          </p:cNvSpPr>
          <p:nvPr>
            <p:ph type="title"/>
          </p:nvPr>
        </p:nvSpPr>
        <p:spPr/>
        <p:txBody>
          <a:bodyPr>
            <a:normAutofit/>
          </a:bodyPr>
          <a:lstStyle/>
          <a:p>
            <a:pPr algn="l"/>
            <a:r>
              <a:rPr lang="en-US" sz="2800" dirty="0"/>
              <a:t>Types of Reference Data</a:t>
            </a:r>
          </a:p>
        </p:txBody>
      </p:sp>
      <p:sp>
        <p:nvSpPr>
          <p:cNvPr id="4" name="Content Placeholder 3">
            <a:extLst>
              <a:ext uri="{FF2B5EF4-FFF2-40B4-BE49-F238E27FC236}">
                <a16:creationId xmlns:a16="http://schemas.microsoft.com/office/drawing/2014/main" id="{B19A8820-C3E2-924F-9566-14DE94038474}"/>
              </a:ext>
            </a:extLst>
          </p:cNvPr>
          <p:cNvSpPr>
            <a:spLocks noGrp="1"/>
          </p:cNvSpPr>
          <p:nvPr>
            <p:ph idx="1"/>
          </p:nvPr>
        </p:nvSpPr>
        <p:spPr>
          <a:xfrm>
            <a:off x="2947133" y="2395186"/>
            <a:ext cx="3046535" cy="1391566"/>
          </a:xfrm>
        </p:spPr>
        <p:txBody>
          <a:bodyPr>
            <a:normAutofit/>
          </a:bodyPr>
          <a:lstStyle/>
          <a:p>
            <a:r>
              <a:rPr lang="en-US" sz="2400" dirty="0"/>
              <a:t>Operand Data</a:t>
            </a:r>
          </a:p>
          <a:p>
            <a:r>
              <a:rPr lang="en-US" sz="2400" dirty="0"/>
              <a:t>Shared Collections</a:t>
            </a:r>
          </a:p>
          <a:p>
            <a:r>
              <a:rPr lang="en-US" sz="2400" dirty="0"/>
              <a:t>Historic Artefacts</a:t>
            </a:r>
          </a:p>
        </p:txBody>
      </p:sp>
      <p:sp>
        <p:nvSpPr>
          <p:cNvPr id="2" name="Slide Number Placeholder 1">
            <a:extLst>
              <a:ext uri="{FF2B5EF4-FFF2-40B4-BE49-F238E27FC236}">
                <a16:creationId xmlns:a16="http://schemas.microsoft.com/office/drawing/2014/main" id="{5E921735-2689-CF43-8572-44AD3295D7B0}"/>
              </a:ext>
            </a:extLst>
          </p:cNvPr>
          <p:cNvSpPr>
            <a:spLocks noGrp="1"/>
          </p:cNvSpPr>
          <p:nvPr>
            <p:ph type="sldNum" sz="quarter" idx="12"/>
          </p:nvPr>
        </p:nvSpPr>
        <p:spPr/>
        <p:txBody>
          <a:bodyPr/>
          <a:lstStyle/>
          <a:p>
            <a:fld id="{AA792DF1-A555-43FA-AD2F-E7EC51E120F1}" type="slidenum">
              <a:rPr lang="en-GB" smtClean="0"/>
              <a:t>26</a:t>
            </a:fld>
            <a:endParaRPr lang="en-GB"/>
          </a:p>
        </p:txBody>
      </p:sp>
    </p:spTree>
    <p:extLst>
      <p:ext uri="{BB962C8B-B14F-4D97-AF65-F5344CB8AC3E}">
        <p14:creationId xmlns:p14="http://schemas.microsoft.com/office/powerpoint/2010/main" val="14342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B4A96-BA5C-C74F-8848-6FAC14172F62}"/>
              </a:ext>
            </a:extLst>
          </p:cNvPr>
          <p:cNvSpPr>
            <a:spLocks noGrp="1"/>
          </p:cNvSpPr>
          <p:nvPr>
            <p:ph type="sldNum" sz="quarter" idx="12"/>
          </p:nvPr>
        </p:nvSpPr>
        <p:spPr/>
        <p:txBody>
          <a:bodyPr/>
          <a:lstStyle/>
          <a:p>
            <a:fld id="{AA792DF1-A555-43FA-AD2F-E7EC51E120F1}" type="slidenum">
              <a:rPr lang="en-GB" smtClean="0"/>
              <a:t>27</a:t>
            </a:fld>
            <a:endParaRPr lang="en-GB"/>
          </a:p>
        </p:txBody>
      </p:sp>
      <p:sp>
        <p:nvSpPr>
          <p:cNvPr id="5" name="TextBox 4">
            <a:extLst>
              <a:ext uri="{FF2B5EF4-FFF2-40B4-BE49-F238E27FC236}">
                <a16:creationId xmlns:a16="http://schemas.microsoft.com/office/drawing/2014/main" id="{9B45EE30-7D62-314E-A5B6-2885C2DA2E92}"/>
              </a:ext>
            </a:extLst>
          </p:cNvPr>
          <p:cNvSpPr txBox="1"/>
          <p:nvPr/>
        </p:nvSpPr>
        <p:spPr>
          <a:xfrm>
            <a:off x="2290545" y="4216486"/>
            <a:ext cx="5235524" cy="461665"/>
          </a:xfrm>
          <a:prstGeom prst="rect">
            <a:avLst/>
          </a:prstGeom>
          <a:noFill/>
        </p:spPr>
        <p:txBody>
          <a:bodyPr wrap="square" rtlCol="0">
            <a:spAutoFit/>
          </a:bodyPr>
          <a:lstStyle/>
          <a:p>
            <a:r>
              <a:rPr lang="en-US" sz="2400" dirty="0"/>
              <a:t>Reference Data does not know the rules!</a:t>
            </a:r>
          </a:p>
        </p:txBody>
      </p:sp>
      <p:sp>
        <p:nvSpPr>
          <p:cNvPr id="6" name="TextBox 5">
            <a:extLst>
              <a:ext uri="{FF2B5EF4-FFF2-40B4-BE49-F238E27FC236}">
                <a16:creationId xmlns:a16="http://schemas.microsoft.com/office/drawing/2014/main" id="{3EE2056C-31C5-514F-B2FC-E019644280D7}"/>
              </a:ext>
            </a:extLst>
          </p:cNvPr>
          <p:cNvSpPr txBox="1"/>
          <p:nvPr/>
        </p:nvSpPr>
        <p:spPr>
          <a:xfrm>
            <a:off x="2086318" y="2005954"/>
            <a:ext cx="5235524" cy="461665"/>
          </a:xfrm>
          <a:prstGeom prst="rect">
            <a:avLst/>
          </a:prstGeom>
          <a:noFill/>
        </p:spPr>
        <p:txBody>
          <a:bodyPr wrap="square" rtlCol="0">
            <a:spAutoFit/>
          </a:bodyPr>
          <a:lstStyle/>
          <a:p>
            <a:pPr algn="ctr"/>
            <a:r>
              <a:rPr lang="en-US" sz="2400" dirty="0"/>
              <a:t>Would I cache you as Request Data?</a:t>
            </a:r>
          </a:p>
        </p:txBody>
      </p:sp>
      <p:sp>
        <p:nvSpPr>
          <p:cNvPr id="7" name="TextBox 6">
            <a:extLst>
              <a:ext uri="{FF2B5EF4-FFF2-40B4-BE49-F238E27FC236}">
                <a16:creationId xmlns:a16="http://schemas.microsoft.com/office/drawing/2014/main" id="{602373F7-DDBA-C343-B98A-D8DDE3498BDF}"/>
              </a:ext>
            </a:extLst>
          </p:cNvPr>
          <p:cNvSpPr txBox="1"/>
          <p:nvPr/>
        </p:nvSpPr>
        <p:spPr>
          <a:xfrm>
            <a:off x="2290545" y="3111220"/>
            <a:ext cx="5235524" cy="461665"/>
          </a:xfrm>
          <a:prstGeom prst="rect">
            <a:avLst/>
          </a:prstGeom>
          <a:noFill/>
        </p:spPr>
        <p:txBody>
          <a:bodyPr wrap="square" rtlCol="0">
            <a:spAutoFit/>
          </a:bodyPr>
          <a:lstStyle/>
          <a:p>
            <a:r>
              <a:rPr lang="en-US" sz="2400" dirty="0"/>
              <a:t>We cache Outside Data not Inside Data!</a:t>
            </a:r>
          </a:p>
        </p:txBody>
      </p:sp>
    </p:spTree>
    <p:extLst>
      <p:ext uri="{BB962C8B-B14F-4D97-AF65-F5344CB8AC3E}">
        <p14:creationId xmlns:p14="http://schemas.microsoft.com/office/powerpoint/2010/main" val="264431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28</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685428" y="2302606"/>
            <a:ext cx="1359026" cy="415498"/>
          </a:xfrm>
          <a:prstGeom prst="rect">
            <a:avLst/>
          </a:prstGeom>
        </p:spPr>
        <p:txBody>
          <a:bodyPr wrap="none">
            <a:spAutoFit/>
          </a:bodyPr>
          <a:lstStyle/>
          <a:p>
            <a:r>
              <a:rPr lang="en-US" sz="2100" dirty="0"/>
              <a:t>Decoupled</a:t>
            </a:r>
          </a:p>
        </p:txBody>
      </p:sp>
      <p:sp>
        <p:nvSpPr>
          <p:cNvPr id="7" name="Rectangle 6">
            <a:extLst>
              <a:ext uri="{FF2B5EF4-FFF2-40B4-BE49-F238E27FC236}">
                <a16:creationId xmlns:a16="http://schemas.microsoft.com/office/drawing/2014/main" id="{47CA2FDD-26A0-7E44-9969-D25A1483E5C6}"/>
              </a:ext>
            </a:extLst>
          </p:cNvPr>
          <p:cNvSpPr/>
          <p:nvPr/>
        </p:nvSpPr>
        <p:spPr>
          <a:xfrm>
            <a:off x="3685427" y="2994422"/>
            <a:ext cx="1599092" cy="415498"/>
          </a:xfrm>
          <a:prstGeom prst="rect">
            <a:avLst/>
          </a:prstGeom>
        </p:spPr>
        <p:txBody>
          <a:bodyPr wrap="none">
            <a:spAutoFit/>
          </a:bodyPr>
          <a:lstStyle/>
          <a:p>
            <a:r>
              <a:rPr lang="en-US" sz="2100" dirty="0"/>
              <a:t>Autonomous</a:t>
            </a:r>
          </a:p>
        </p:txBody>
      </p:sp>
      <p:sp>
        <p:nvSpPr>
          <p:cNvPr id="8" name="Rectangle 7">
            <a:extLst>
              <a:ext uri="{FF2B5EF4-FFF2-40B4-BE49-F238E27FC236}">
                <a16:creationId xmlns:a16="http://schemas.microsoft.com/office/drawing/2014/main" id="{F47F2C6F-2CA1-E74D-8109-DEF18042769F}"/>
              </a:ext>
            </a:extLst>
          </p:cNvPr>
          <p:cNvSpPr/>
          <p:nvPr/>
        </p:nvSpPr>
        <p:spPr>
          <a:xfrm>
            <a:off x="3830564" y="3766860"/>
            <a:ext cx="1070421" cy="415498"/>
          </a:xfrm>
          <a:prstGeom prst="rect">
            <a:avLst/>
          </a:prstGeom>
        </p:spPr>
        <p:txBody>
          <a:bodyPr wrap="none">
            <a:spAutoFit/>
          </a:bodyPr>
          <a:lstStyle/>
          <a:p>
            <a:r>
              <a:rPr lang="en-US" sz="2100" dirty="0"/>
              <a:t>Efficient</a:t>
            </a:r>
          </a:p>
        </p:txBody>
      </p:sp>
      <p:sp>
        <p:nvSpPr>
          <p:cNvPr id="9" name="TextBox 8">
            <a:extLst>
              <a:ext uri="{FF2B5EF4-FFF2-40B4-BE49-F238E27FC236}">
                <a16:creationId xmlns:a16="http://schemas.microsoft.com/office/drawing/2014/main" id="{22E39040-5EAC-2B41-8BBD-D3834F16B8E7}"/>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Good</a:t>
            </a:r>
          </a:p>
        </p:txBody>
      </p:sp>
      <p:sp>
        <p:nvSpPr>
          <p:cNvPr id="10" name="Rectangle 9">
            <a:extLst>
              <a:ext uri="{FF2B5EF4-FFF2-40B4-BE49-F238E27FC236}">
                <a16:creationId xmlns:a16="http://schemas.microsoft.com/office/drawing/2014/main" id="{76880466-C804-154D-B324-45A1D8E2B9AC}"/>
              </a:ext>
            </a:extLst>
          </p:cNvPr>
          <p:cNvSpPr/>
          <p:nvPr/>
        </p:nvSpPr>
        <p:spPr>
          <a:xfrm>
            <a:off x="3541328" y="4445256"/>
            <a:ext cx="1837554" cy="415498"/>
          </a:xfrm>
          <a:prstGeom prst="rect">
            <a:avLst/>
          </a:prstGeom>
        </p:spPr>
        <p:txBody>
          <a:bodyPr wrap="none">
            <a:spAutoFit/>
          </a:bodyPr>
          <a:lstStyle/>
          <a:p>
            <a:r>
              <a:rPr lang="en-US" sz="2100" dirty="0"/>
              <a:t>Fault Tolerance</a:t>
            </a:r>
          </a:p>
        </p:txBody>
      </p:sp>
    </p:spTree>
    <p:extLst>
      <p:ext uri="{BB962C8B-B14F-4D97-AF65-F5344CB8AC3E}">
        <p14:creationId xmlns:p14="http://schemas.microsoft.com/office/powerpoint/2010/main" val="31221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29</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336384" y="2726720"/>
            <a:ext cx="2482090" cy="415498"/>
          </a:xfrm>
          <a:prstGeom prst="rect">
            <a:avLst/>
          </a:prstGeom>
        </p:spPr>
        <p:txBody>
          <a:bodyPr wrap="none">
            <a:spAutoFit/>
          </a:bodyPr>
          <a:lstStyle/>
          <a:p>
            <a:r>
              <a:rPr lang="en-US" sz="2100" dirty="0"/>
              <a:t>Eventual Consistency</a:t>
            </a:r>
          </a:p>
        </p:txBody>
      </p:sp>
      <p:sp>
        <p:nvSpPr>
          <p:cNvPr id="7" name="Rectangle 6">
            <a:extLst>
              <a:ext uri="{FF2B5EF4-FFF2-40B4-BE49-F238E27FC236}">
                <a16:creationId xmlns:a16="http://schemas.microsoft.com/office/drawing/2014/main" id="{47CA2FDD-26A0-7E44-9969-D25A1483E5C6}"/>
              </a:ext>
            </a:extLst>
          </p:cNvPr>
          <p:cNvSpPr/>
          <p:nvPr/>
        </p:nvSpPr>
        <p:spPr>
          <a:xfrm>
            <a:off x="3469198" y="3429000"/>
            <a:ext cx="2251707" cy="415498"/>
          </a:xfrm>
          <a:prstGeom prst="rect">
            <a:avLst/>
          </a:prstGeom>
        </p:spPr>
        <p:txBody>
          <a:bodyPr wrap="none">
            <a:spAutoFit/>
          </a:bodyPr>
          <a:lstStyle/>
          <a:p>
            <a:r>
              <a:rPr lang="en-US" sz="2100" dirty="0"/>
              <a:t>Replication of Data</a:t>
            </a:r>
          </a:p>
        </p:txBody>
      </p:sp>
      <p:sp>
        <p:nvSpPr>
          <p:cNvPr id="8" name="Rectangle 7">
            <a:extLst>
              <a:ext uri="{FF2B5EF4-FFF2-40B4-BE49-F238E27FC236}">
                <a16:creationId xmlns:a16="http://schemas.microsoft.com/office/drawing/2014/main" id="{F47F2C6F-2CA1-E74D-8109-DEF18042769F}"/>
              </a:ext>
            </a:extLst>
          </p:cNvPr>
          <p:cNvSpPr/>
          <p:nvPr/>
        </p:nvSpPr>
        <p:spPr>
          <a:xfrm>
            <a:off x="3615114" y="4131280"/>
            <a:ext cx="1922129" cy="415498"/>
          </a:xfrm>
          <a:prstGeom prst="rect">
            <a:avLst/>
          </a:prstGeom>
        </p:spPr>
        <p:txBody>
          <a:bodyPr wrap="none">
            <a:spAutoFit/>
          </a:bodyPr>
          <a:lstStyle/>
          <a:p>
            <a:r>
              <a:rPr lang="en-US" sz="2100" dirty="0"/>
              <a:t>Synchronization</a:t>
            </a:r>
          </a:p>
        </p:txBody>
      </p:sp>
      <p:sp>
        <p:nvSpPr>
          <p:cNvPr id="10" name="TextBox 9">
            <a:extLst>
              <a:ext uri="{FF2B5EF4-FFF2-40B4-BE49-F238E27FC236}">
                <a16:creationId xmlns:a16="http://schemas.microsoft.com/office/drawing/2014/main" id="{F5D2614D-C9FA-5043-9D4C-54BA7133EA15}"/>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Bad</a:t>
            </a:r>
          </a:p>
        </p:txBody>
      </p:sp>
    </p:spTree>
    <p:extLst>
      <p:ext uri="{BB962C8B-B14F-4D97-AF65-F5344CB8AC3E}">
        <p14:creationId xmlns:p14="http://schemas.microsoft.com/office/powerpoint/2010/main" val="46942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Event Driven Collaboration</a:t>
            </a:r>
          </a:p>
          <a:p>
            <a:r>
              <a:rPr lang="en-US" sz="2000" dirty="0"/>
              <a:t>Reliability</a:t>
            </a:r>
          </a:p>
          <a:p>
            <a:r>
              <a:rPr lang="en-US" sz="2000" dirty="0"/>
              <a:t>Order</a:t>
            </a:r>
          </a:p>
          <a:p>
            <a:r>
              <a:rPr lang="en-US" sz="2000" dirty="0"/>
              <a:t>Consumers</a:t>
            </a:r>
          </a:p>
          <a:p>
            <a:r>
              <a:rPr lang="en-US" sz="2000" dirty="0"/>
              <a:t>Frameworks</a:t>
            </a:r>
          </a:p>
          <a:p>
            <a:r>
              <a:rPr lang="en-US" sz="2000" dirty="0"/>
              <a:t>Middleware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reliability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30</a:t>
            </a:fld>
            <a:endParaRPr lang="en-US"/>
          </a:p>
        </p:txBody>
      </p:sp>
    </p:spTree>
    <p:extLst>
      <p:ext uri="{BB962C8B-B14F-4D97-AF65-F5344CB8AC3E}">
        <p14:creationId xmlns:p14="http://schemas.microsoft.com/office/powerpoint/2010/main" val="32090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guaranteed delivery</a:t>
            </a:r>
          </a:p>
        </p:txBody>
      </p:sp>
      <p:sp>
        <p:nvSpPr>
          <p:cNvPr id="3" name="Text Placeholder 2"/>
          <p:cNvSpPr>
            <a:spLocks noGrp="1"/>
          </p:cNvSpPr>
          <p:nvPr>
            <p:ph type="body" idx="1"/>
          </p:nvPr>
        </p:nvSpPr>
        <p:spPr/>
        <p:txBody>
          <a:bodyPr/>
          <a:lstStyle/>
          <a:p>
            <a:r>
              <a:rPr lang="en-US" dirty="0"/>
              <a:t>At Least Once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31</a:t>
            </a:fld>
            <a:endParaRPr lang="en-US"/>
          </a:p>
        </p:txBody>
      </p:sp>
    </p:spTree>
    <p:extLst>
      <p:ext uri="{BB962C8B-B14F-4D97-AF65-F5344CB8AC3E}">
        <p14:creationId xmlns:p14="http://schemas.microsoft.com/office/powerpoint/2010/main" val="3328321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32</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32</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7" name="TextBox 6"/>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Rounded Rectangle 10"/>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2" name="Straight Connector 21"/>
          <p:cNvCxnSpPr>
            <a:stCxn id="6" idx="6"/>
            <a:endCxn id="7"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6" idx="4"/>
            <a:endCxn id="8"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30" name="Straight Arrow Connector 29"/>
          <p:cNvCxnSpPr>
            <a:stCxn id="11" idx="0"/>
            <a:endCxn id="12" idx="2"/>
          </p:cNvCxnSpPr>
          <p:nvPr/>
        </p:nvCxnSpPr>
        <p:spPr>
          <a:xfrm flipH="1" flipV="1">
            <a:off x="876822" y="2868460"/>
            <a:ext cx="294362" cy="145301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4"/>
            <a:endCxn id="16" idx="1"/>
          </p:cNvCxnSpPr>
          <p:nvPr/>
        </p:nvCxnSpPr>
        <p:spPr>
          <a:xfrm>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3"/>
            <a:endCxn id="14" idx="0"/>
          </p:cNvCxnSpPr>
          <p:nvPr/>
        </p:nvCxnSpPr>
        <p:spPr>
          <a:xfrm>
            <a:off x="1027134" y="2724411"/>
            <a:ext cx="2605414" cy="348788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88723" y="3389363"/>
            <a:ext cx="288099" cy="369332"/>
          </a:xfrm>
          <a:prstGeom prst="rect">
            <a:avLst/>
          </a:prstGeom>
          <a:noFill/>
        </p:spPr>
        <p:txBody>
          <a:bodyPr wrap="square" rtlCol="0">
            <a:spAutoFit/>
          </a:bodyPr>
          <a:lstStyle/>
          <a:p>
            <a:r>
              <a:rPr lang="en-US" dirty="0"/>
              <a:t>1</a:t>
            </a:r>
          </a:p>
        </p:txBody>
      </p:sp>
      <p:sp>
        <p:nvSpPr>
          <p:cNvPr id="39" name="TextBox 38"/>
          <p:cNvSpPr txBox="1"/>
          <p:nvPr/>
        </p:nvSpPr>
        <p:spPr>
          <a:xfrm>
            <a:off x="2441531" y="4080055"/>
            <a:ext cx="288099" cy="369332"/>
          </a:xfrm>
          <a:prstGeom prst="rect">
            <a:avLst/>
          </a:prstGeom>
          <a:noFill/>
        </p:spPr>
        <p:txBody>
          <a:bodyPr wrap="square" rtlCol="0">
            <a:spAutoFit/>
          </a:bodyPr>
          <a:lstStyle/>
          <a:p>
            <a:r>
              <a:rPr lang="en-US" dirty="0"/>
              <a:t>2</a:t>
            </a:r>
          </a:p>
        </p:txBody>
      </p:sp>
      <p:sp>
        <p:nvSpPr>
          <p:cNvPr id="40" name="TextBox 39"/>
          <p:cNvSpPr txBox="1"/>
          <p:nvPr/>
        </p:nvSpPr>
        <p:spPr>
          <a:xfrm>
            <a:off x="4753627" y="2676101"/>
            <a:ext cx="288099" cy="369332"/>
          </a:xfrm>
          <a:prstGeom prst="rect">
            <a:avLst/>
          </a:prstGeom>
          <a:noFill/>
        </p:spPr>
        <p:txBody>
          <a:bodyPr wrap="square" rtlCol="0">
            <a:spAutoFit/>
          </a:bodyPr>
          <a:lstStyle/>
          <a:p>
            <a:r>
              <a:rPr lang="en-US" dirty="0"/>
              <a:t>2</a:t>
            </a:r>
          </a:p>
        </p:txBody>
      </p:sp>
      <p:cxnSp>
        <p:nvCxnSpPr>
          <p:cNvPr id="42" name="Straight Arrow Connector 41"/>
          <p:cNvCxnSpPr>
            <a:stCxn id="16" idx="2"/>
            <a:endCxn id="12" idx="3"/>
          </p:cNvCxnSpPr>
          <p:nvPr/>
        </p:nvCxnSpPr>
        <p:spPr>
          <a:xfrm flipH="1" flipV="1">
            <a:off x="1027134" y="2724411"/>
            <a:ext cx="6701424" cy="809001"/>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4" idx="1"/>
            <a:endCxn id="12" idx="3"/>
          </p:cNvCxnSpPr>
          <p:nvPr/>
        </p:nvCxnSpPr>
        <p:spPr>
          <a:xfrm flipH="1" flipV="1">
            <a:off x="1027134" y="2724411"/>
            <a:ext cx="2154477" cy="3631939"/>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212915" y="3342180"/>
            <a:ext cx="288099" cy="369332"/>
          </a:xfrm>
          <a:prstGeom prst="rect">
            <a:avLst/>
          </a:prstGeom>
          <a:noFill/>
        </p:spPr>
        <p:txBody>
          <a:bodyPr wrap="square" rtlCol="0">
            <a:spAutoFit/>
          </a:bodyPr>
          <a:lstStyle/>
          <a:p>
            <a:r>
              <a:rPr lang="en-US" dirty="0"/>
              <a:t>3</a:t>
            </a:r>
          </a:p>
        </p:txBody>
      </p:sp>
      <p:sp>
        <p:nvSpPr>
          <p:cNvPr id="48" name="TextBox 47"/>
          <p:cNvSpPr txBox="1"/>
          <p:nvPr/>
        </p:nvSpPr>
        <p:spPr>
          <a:xfrm>
            <a:off x="2043830" y="4986432"/>
            <a:ext cx="288099" cy="369332"/>
          </a:xfrm>
          <a:prstGeom prst="rect">
            <a:avLst/>
          </a:prstGeom>
          <a:noFill/>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294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431411-B886-2F40-9B08-D1E18AE30D24}"/>
              </a:ext>
            </a:extLst>
          </p:cNvPr>
          <p:cNvSpPr>
            <a:spLocks noGrp="1"/>
          </p:cNvSpPr>
          <p:nvPr>
            <p:ph type="sldNum" sz="quarter" idx="12"/>
          </p:nvPr>
        </p:nvSpPr>
        <p:spPr/>
        <p:txBody>
          <a:bodyPr/>
          <a:lstStyle/>
          <a:p>
            <a:fld id="{867D4A06-35AE-BD4A-84A9-613A26F3D41D}" type="slidenum">
              <a:rPr lang="en-US" smtClean="0"/>
              <a:pPr/>
              <a:t>33</a:t>
            </a:fld>
            <a:endParaRPr lang="en-US"/>
          </a:p>
        </p:txBody>
      </p:sp>
      <p:sp>
        <p:nvSpPr>
          <p:cNvPr id="5" name="Title 6">
            <a:extLst>
              <a:ext uri="{FF2B5EF4-FFF2-40B4-BE49-F238E27FC236}">
                <a16:creationId xmlns:a16="http://schemas.microsoft.com/office/drawing/2014/main" id="{C51EBFFF-31CF-304A-9863-C0FB9C008617}"/>
              </a:ext>
            </a:extLst>
          </p:cNvPr>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Correctness Problem</a:t>
            </a:r>
          </a:p>
        </p:txBody>
      </p:sp>
      <p:pic>
        <p:nvPicPr>
          <p:cNvPr id="7" name="Picture 6">
            <a:extLst>
              <a:ext uri="{FF2B5EF4-FFF2-40B4-BE49-F238E27FC236}">
                <a16:creationId xmlns:a16="http://schemas.microsoft.com/office/drawing/2014/main" id="{49A92DBC-0DA5-B84D-A16A-E8E2783695F2}"/>
              </a:ext>
            </a:extLst>
          </p:cNvPr>
          <p:cNvPicPr>
            <a:picLocks noChangeAspect="1"/>
          </p:cNvPicPr>
          <p:nvPr/>
        </p:nvPicPr>
        <p:blipFill>
          <a:blip r:embed="rId2"/>
          <a:stretch>
            <a:fillRect/>
          </a:stretch>
        </p:blipFill>
        <p:spPr>
          <a:xfrm>
            <a:off x="1032256" y="1727200"/>
            <a:ext cx="7227418" cy="3474720"/>
          </a:xfrm>
          <a:prstGeom prst="rect">
            <a:avLst/>
          </a:prstGeom>
        </p:spPr>
      </p:pic>
    </p:spTree>
    <p:extLst>
      <p:ext uri="{BB962C8B-B14F-4D97-AF65-F5344CB8AC3E}">
        <p14:creationId xmlns:p14="http://schemas.microsoft.com/office/powerpoint/2010/main" val="64236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F57531-EA64-5845-B29A-3E4240E7D41F}"/>
              </a:ext>
            </a:extLst>
          </p:cNvPr>
          <p:cNvSpPr>
            <a:spLocks noGrp="1"/>
          </p:cNvSpPr>
          <p:nvPr>
            <p:ph type="title"/>
          </p:nvPr>
        </p:nvSpPr>
        <p:spPr/>
        <p:txBody>
          <a:bodyPr/>
          <a:lstStyle/>
          <a:p>
            <a:r>
              <a:rPr lang="en-US" dirty="0"/>
              <a:t>Outbox Pattern</a:t>
            </a:r>
          </a:p>
        </p:txBody>
      </p:sp>
      <p:sp>
        <p:nvSpPr>
          <p:cNvPr id="4" name="Slide Number Placeholder 3">
            <a:extLst>
              <a:ext uri="{FF2B5EF4-FFF2-40B4-BE49-F238E27FC236}">
                <a16:creationId xmlns:a16="http://schemas.microsoft.com/office/drawing/2014/main" id="{08ACC2F6-4D2E-814E-A950-CA444C3DF1A7}"/>
              </a:ext>
            </a:extLst>
          </p:cNvPr>
          <p:cNvSpPr>
            <a:spLocks noGrp="1"/>
          </p:cNvSpPr>
          <p:nvPr>
            <p:ph type="sldNum" sz="quarter" idx="12"/>
          </p:nvPr>
        </p:nvSpPr>
        <p:spPr/>
        <p:txBody>
          <a:bodyPr/>
          <a:lstStyle/>
          <a:p>
            <a:fld id="{867D4A06-35AE-BD4A-84A9-613A26F3D41D}" type="slidenum">
              <a:rPr lang="en-US" smtClean="0"/>
              <a:pPr/>
              <a:t>34</a:t>
            </a:fld>
            <a:endParaRPr lang="en-US"/>
          </a:p>
        </p:txBody>
      </p:sp>
      <p:pic>
        <p:nvPicPr>
          <p:cNvPr id="6" name="Picture 5">
            <a:extLst>
              <a:ext uri="{FF2B5EF4-FFF2-40B4-BE49-F238E27FC236}">
                <a16:creationId xmlns:a16="http://schemas.microsoft.com/office/drawing/2014/main" id="{66A0C7C2-39A3-1447-8BDF-27AF64DBBDB8}"/>
              </a:ext>
            </a:extLst>
          </p:cNvPr>
          <p:cNvPicPr>
            <a:picLocks noChangeAspect="1"/>
          </p:cNvPicPr>
          <p:nvPr/>
        </p:nvPicPr>
        <p:blipFill>
          <a:blip r:embed="rId2"/>
          <a:stretch>
            <a:fillRect/>
          </a:stretch>
        </p:blipFill>
        <p:spPr>
          <a:xfrm>
            <a:off x="1881260" y="2153309"/>
            <a:ext cx="5220581" cy="3238374"/>
          </a:xfrm>
          <a:prstGeom prst="rect">
            <a:avLst/>
          </a:prstGeom>
        </p:spPr>
      </p:pic>
    </p:spTree>
    <p:extLst>
      <p:ext uri="{BB962C8B-B14F-4D97-AF65-F5344CB8AC3E}">
        <p14:creationId xmlns:p14="http://schemas.microsoft.com/office/powerpoint/2010/main" val="2819389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B647-35F3-C741-A015-CB60B3DBC01B}"/>
              </a:ext>
            </a:extLst>
          </p:cNvPr>
          <p:cNvSpPr>
            <a:spLocks noGrp="1"/>
          </p:cNvSpPr>
          <p:nvPr>
            <p:ph type="title"/>
          </p:nvPr>
        </p:nvSpPr>
        <p:spPr/>
        <p:txBody>
          <a:bodyPr/>
          <a:lstStyle/>
          <a:p>
            <a:r>
              <a:rPr lang="en-US" dirty="0"/>
              <a:t>Log Tailing</a:t>
            </a:r>
          </a:p>
        </p:txBody>
      </p:sp>
      <p:sp>
        <p:nvSpPr>
          <p:cNvPr id="3" name="Slide Number Placeholder 2">
            <a:extLst>
              <a:ext uri="{FF2B5EF4-FFF2-40B4-BE49-F238E27FC236}">
                <a16:creationId xmlns:a16="http://schemas.microsoft.com/office/drawing/2014/main" id="{089036FC-10AF-5445-B03B-D0AA9BD7EB1F}"/>
              </a:ext>
            </a:extLst>
          </p:cNvPr>
          <p:cNvSpPr>
            <a:spLocks noGrp="1"/>
          </p:cNvSpPr>
          <p:nvPr>
            <p:ph type="sldNum" sz="quarter" idx="12"/>
          </p:nvPr>
        </p:nvSpPr>
        <p:spPr/>
        <p:txBody>
          <a:bodyPr/>
          <a:lstStyle/>
          <a:p>
            <a:fld id="{867D4A06-35AE-BD4A-84A9-613A26F3D41D}" type="slidenum">
              <a:rPr lang="en-US" smtClean="0"/>
              <a:pPr/>
              <a:t>35</a:t>
            </a:fld>
            <a:endParaRPr lang="en-US"/>
          </a:p>
        </p:txBody>
      </p:sp>
      <p:pic>
        <p:nvPicPr>
          <p:cNvPr id="5" name="Picture 4">
            <a:extLst>
              <a:ext uri="{FF2B5EF4-FFF2-40B4-BE49-F238E27FC236}">
                <a16:creationId xmlns:a16="http://schemas.microsoft.com/office/drawing/2014/main" id="{79139B92-B8A2-A440-A5C4-97DED1C272FF}"/>
              </a:ext>
            </a:extLst>
          </p:cNvPr>
          <p:cNvPicPr>
            <a:picLocks noChangeAspect="1"/>
          </p:cNvPicPr>
          <p:nvPr/>
        </p:nvPicPr>
        <p:blipFill>
          <a:blip r:embed="rId2"/>
          <a:stretch>
            <a:fillRect/>
          </a:stretch>
        </p:blipFill>
        <p:spPr>
          <a:xfrm>
            <a:off x="2034541" y="2130421"/>
            <a:ext cx="5450591" cy="3260729"/>
          </a:xfrm>
          <a:prstGeom prst="rect">
            <a:avLst/>
          </a:prstGeom>
        </p:spPr>
      </p:pic>
    </p:spTree>
    <p:extLst>
      <p:ext uri="{BB962C8B-B14F-4D97-AF65-F5344CB8AC3E}">
        <p14:creationId xmlns:p14="http://schemas.microsoft.com/office/powerpoint/2010/main" val="2013152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78AD-12AC-CE46-888E-8BB17CFCA9E1}"/>
              </a:ext>
            </a:extLst>
          </p:cNvPr>
          <p:cNvSpPr>
            <a:spLocks noGrp="1"/>
          </p:cNvSpPr>
          <p:nvPr>
            <p:ph type="title"/>
          </p:nvPr>
        </p:nvSpPr>
        <p:spPr/>
        <p:txBody>
          <a:bodyPr/>
          <a:lstStyle/>
          <a:p>
            <a:r>
              <a:rPr lang="en-US" dirty="0"/>
              <a:t>State Change Capture</a:t>
            </a:r>
          </a:p>
        </p:txBody>
      </p:sp>
      <p:sp>
        <p:nvSpPr>
          <p:cNvPr id="3" name="Slide Number Placeholder 2">
            <a:extLst>
              <a:ext uri="{FF2B5EF4-FFF2-40B4-BE49-F238E27FC236}">
                <a16:creationId xmlns:a16="http://schemas.microsoft.com/office/drawing/2014/main" id="{0113611A-3A01-104B-BA5D-2E81671C3EBB}"/>
              </a:ext>
            </a:extLst>
          </p:cNvPr>
          <p:cNvSpPr>
            <a:spLocks noGrp="1"/>
          </p:cNvSpPr>
          <p:nvPr>
            <p:ph type="sldNum" sz="quarter" idx="12"/>
          </p:nvPr>
        </p:nvSpPr>
        <p:spPr/>
        <p:txBody>
          <a:bodyPr/>
          <a:lstStyle/>
          <a:p>
            <a:fld id="{867D4A06-35AE-BD4A-84A9-613A26F3D41D}" type="slidenum">
              <a:rPr lang="en-US" smtClean="0"/>
              <a:pPr/>
              <a:t>36</a:t>
            </a:fld>
            <a:endParaRPr lang="en-US"/>
          </a:p>
        </p:txBody>
      </p:sp>
      <p:pic>
        <p:nvPicPr>
          <p:cNvPr id="5" name="Picture 4">
            <a:extLst>
              <a:ext uri="{FF2B5EF4-FFF2-40B4-BE49-F238E27FC236}">
                <a16:creationId xmlns:a16="http://schemas.microsoft.com/office/drawing/2014/main" id="{64D9EAA2-8FF0-4B4B-A6DA-8CFD78544B5A}"/>
              </a:ext>
            </a:extLst>
          </p:cNvPr>
          <p:cNvPicPr>
            <a:picLocks noChangeAspect="1"/>
          </p:cNvPicPr>
          <p:nvPr/>
        </p:nvPicPr>
        <p:blipFill>
          <a:blip r:embed="rId2"/>
          <a:stretch>
            <a:fillRect/>
          </a:stretch>
        </p:blipFill>
        <p:spPr>
          <a:xfrm>
            <a:off x="2149793" y="2195512"/>
            <a:ext cx="4968427" cy="3149918"/>
          </a:xfrm>
          <a:prstGeom prst="rect">
            <a:avLst/>
          </a:prstGeom>
        </p:spPr>
      </p:pic>
    </p:spTree>
    <p:extLst>
      <p:ext uri="{BB962C8B-B14F-4D97-AF65-F5344CB8AC3E}">
        <p14:creationId xmlns:p14="http://schemas.microsoft.com/office/powerpoint/2010/main" val="855711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At least once, Exactly once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4087162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38</a:t>
            </a:fld>
            <a:endParaRPr lang="en-US" dirty="0"/>
          </a:p>
        </p:txBody>
      </p:sp>
      <p:sp>
        <p:nvSpPr>
          <p:cNvPr id="3" name="Oval 2"/>
          <p:cNvSpPr/>
          <p:nvPr/>
        </p:nvSpPr>
        <p:spPr>
          <a:xfrm>
            <a:off x="1215025"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237967"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Broker</a:t>
            </a:r>
          </a:p>
        </p:txBody>
      </p:sp>
      <p:cxnSp>
        <p:nvCxnSpPr>
          <p:cNvPr id="10" name="Straight Arrow Connector 9"/>
          <p:cNvCxnSpPr>
            <a:stCxn id="3" idx="7"/>
            <a:endCxn id="8" idx="1"/>
          </p:cNvCxnSpPr>
          <p:nvPr/>
        </p:nvCxnSpPr>
        <p:spPr>
          <a:xfrm>
            <a:off x="3000527" y="2762650"/>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158641" y="3444657"/>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00527" y="4126664"/>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3" idx="4"/>
          </p:cNvCxnSpPr>
          <p:nvPr/>
        </p:nvCxnSpPr>
        <p:spPr>
          <a:xfrm flipH="1">
            <a:off x="2260948" y="4409161"/>
            <a:ext cx="4022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08331" y="2295487"/>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08331" y="3727154"/>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498931" y="2977494"/>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429516" y="4057955"/>
            <a:ext cx="537576" cy="369332"/>
          </a:xfrm>
          <a:prstGeom prst="rect">
            <a:avLst/>
          </a:prstGeom>
          <a:noFill/>
        </p:spPr>
        <p:txBody>
          <a:bodyPr wrap="square" rtlCol="0">
            <a:spAutoFit/>
          </a:bodyPr>
          <a:lstStyle/>
          <a:p>
            <a:r>
              <a:rPr lang="en-US"/>
              <a:t>Ack</a:t>
            </a:r>
            <a:endParaRPr lang="en-US" dirty="0"/>
          </a:p>
        </p:txBody>
      </p:sp>
      <p:sp>
        <p:nvSpPr>
          <p:cNvPr id="23" name="Lightning Bolt 22"/>
          <p:cNvSpPr/>
          <p:nvPr/>
        </p:nvSpPr>
        <p:spPr>
          <a:xfrm>
            <a:off x="3699321" y="3158936"/>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85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dirty="0"/>
          </a:p>
        </p:txBody>
      </p:sp>
      <p:sp>
        <p:nvSpPr>
          <p:cNvPr id="3" name="Oval 2"/>
          <p:cNvSpPr/>
          <p:nvPr/>
        </p:nvSpPr>
        <p:spPr>
          <a:xfrm>
            <a:off x="1277655"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300597"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063157" y="2224031"/>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221271" y="2906038"/>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63157" y="3588045"/>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70961" y="1756868"/>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70961" y="3188535"/>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561561" y="2438875"/>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588176" y="4709733"/>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761951" y="2620317"/>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146103" y="4484317"/>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836607" y="3457184"/>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724394" y="2224031"/>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01632" y="3983277"/>
            <a:ext cx="1557927" cy="369332"/>
          </a:xfrm>
          <a:prstGeom prst="rect">
            <a:avLst/>
          </a:prstGeom>
          <a:noFill/>
        </p:spPr>
        <p:txBody>
          <a:bodyPr wrap="none" rtlCol="0">
            <a:spAutoFit/>
          </a:bodyPr>
          <a:lstStyle/>
          <a:p>
            <a:r>
              <a:rPr lang="en-US"/>
              <a:t>Store Message</a:t>
            </a:r>
          </a:p>
        </p:txBody>
      </p:sp>
      <p:cxnSp>
        <p:nvCxnSpPr>
          <p:cNvPr id="15" name="Straight Arrow Connector 14"/>
          <p:cNvCxnSpPr>
            <a:stCxn id="2" idx="2"/>
          </p:cNvCxnSpPr>
          <p:nvPr/>
        </p:nvCxnSpPr>
        <p:spPr>
          <a:xfrm flipH="1" flipV="1">
            <a:off x="5724394" y="3588045"/>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872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358124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dirty="0"/>
          </a:p>
        </p:txBody>
      </p:sp>
      <p:sp>
        <p:nvSpPr>
          <p:cNvPr id="3" name="Oval 2"/>
          <p:cNvSpPr/>
          <p:nvPr/>
        </p:nvSpPr>
        <p:spPr>
          <a:xfrm>
            <a:off x="1478071"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501013"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263573" y="2073719"/>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421687" y="2755726"/>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263573" y="3437733"/>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71377" y="1606556"/>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771377" y="3038223"/>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761977" y="2288563"/>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788592" y="4559421"/>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962367" y="2470005"/>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346519" y="4334005"/>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6037023" y="3306872"/>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24810" y="2073719"/>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 idx="2"/>
          </p:cNvCxnSpPr>
          <p:nvPr/>
        </p:nvCxnSpPr>
        <p:spPr>
          <a:xfrm flipH="1" flipV="1">
            <a:off x="5924810" y="3437733"/>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2022186" y="4465529"/>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2280861" y="2073719"/>
            <a:ext cx="982713" cy="2485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36963" y="3679561"/>
            <a:ext cx="1430794" cy="646331"/>
          </a:xfrm>
          <a:prstGeom prst="rect">
            <a:avLst/>
          </a:prstGeom>
          <a:noFill/>
        </p:spPr>
        <p:txBody>
          <a:bodyPr wrap="square" rtlCol="0">
            <a:spAutoFit/>
          </a:bodyPr>
          <a:lstStyle/>
          <a:p>
            <a:r>
              <a:rPr lang="en-US" dirty="0"/>
              <a:t>Store Message</a:t>
            </a:r>
          </a:p>
        </p:txBody>
      </p:sp>
    </p:spTree>
    <p:extLst>
      <p:ext uri="{BB962C8B-B14F-4D97-AF65-F5344CB8AC3E}">
        <p14:creationId xmlns:p14="http://schemas.microsoft.com/office/powerpoint/2010/main" val="144980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4.3 Message LOGs and Shared Queues </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41</a:t>
            </a:fld>
            <a:endParaRPr lang="en-US"/>
          </a:p>
        </p:txBody>
      </p:sp>
    </p:spTree>
    <p:extLst>
      <p:ext uri="{BB962C8B-B14F-4D97-AF65-F5344CB8AC3E}">
        <p14:creationId xmlns:p14="http://schemas.microsoft.com/office/powerpoint/2010/main" val="3563716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7" name="Rectangle 6">
            <a:extLst>
              <a:ext uri="{FF2B5EF4-FFF2-40B4-BE49-F238E27FC236}">
                <a16:creationId xmlns:a16="http://schemas.microsoft.com/office/drawing/2014/main" id="{456EB31C-F665-8843-9C4E-16E0FD13875B}"/>
              </a:ext>
            </a:extLst>
          </p:cNvPr>
          <p:cNvSpPr/>
          <p:nvPr/>
        </p:nvSpPr>
        <p:spPr>
          <a:xfrm>
            <a:off x="128579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err="1">
                <a:solidFill>
                  <a:schemeClr val="tx1"/>
                </a:solidFill>
              </a:rPr>
              <a:t>Accountss</a:t>
            </a:r>
            <a:endParaRPr lang="en-GB" sz="1350" dirty="0">
              <a:solidFill>
                <a:schemeClr val="tx1"/>
              </a:solidFill>
            </a:endParaRPr>
          </a:p>
        </p:txBody>
      </p:sp>
      <p:sp>
        <p:nvSpPr>
          <p:cNvPr id="8" name="Rectangle 7">
            <a:extLst>
              <a:ext uri="{FF2B5EF4-FFF2-40B4-BE49-F238E27FC236}">
                <a16:creationId xmlns:a16="http://schemas.microsoft.com/office/drawing/2014/main" id="{C4980FE4-26AF-3844-A9C9-ACC0ADE06F4D}"/>
              </a:ext>
            </a:extLst>
          </p:cNvPr>
          <p:cNvSpPr/>
          <p:nvPr/>
        </p:nvSpPr>
        <p:spPr>
          <a:xfrm>
            <a:off x="5539601" y="203921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9" name="TextBox 8">
            <a:extLst>
              <a:ext uri="{FF2B5EF4-FFF2-40B4-BE49-F238E27FC236}">
                <a16:creationId xmlns:a16="http://schemas.microsoft.com/office/drawing/2014/main" id="{1392B5F7-D1AF-D441-A65E-18E72C7E7A5F}"/>
              </a:ext>
            </a:extLst>
          </p:cNvPr>
          <p:cNvSpPr txBox="1"/>
          <p:nvPr/>
        </p:nvSpPr>
        <p:spPr>
          <a:xfrm>
            <a:off x="139523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TextBox 9">
            <a:extLst>
              <a:ext uri="{FF2B5EF4-FFF2-40B4-BE49-F238E27FC236}">
                <a16:creationId xmlns:a16="http://schemas.microsoft.com/office/drawing/2014/main" id="{17D3C6F9-0510-A548-BD03-6020B3A22866}"/>
              </a:ext>
            </a:extLst>
          </p:cNvPr>
          <p:cNvSpPr txBox="1"/>
          <p:nvPr/>
        </p:nvSpPr>
        <p:spPr>
          <a:xfrm>
            <a:off x="5721612" y="215897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7FC6301E-14EE-4E43-8F18-6AD01FE9EE98}"/>
              </a:ext>
            </a:extLst>
          </p:cNvPr>
          <p:cNvSpPr/>
          <p:nvPr/>
        </p:nvSpPr>
        <p:spPr>
          <a:xfrm>
            <a:off x="6487237" y="40950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2" name="Flowchart: Magnetic Disk 12">
            <a:extLst>
              <a:ext uri="{FF2B5EF4-FFF2-40B4-BE49-F238E27FC236}">
                <a16:creationId xmlns:a16="http://schemas.microsoft.com/office/drawing/2014/main" id="{8FD646C5-8EEA-7D4C-BDD0-9314A4893228}"/>
              </a:ext>
            </a:extLst>
          </p:cNvPr>
          <p:cNvSpPr/>
          <p:nvPr/>
        </p:nvSpPr>
        <p:spPr>
          <a:xfrm>
            <a:off x="146326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3" name="Flowchart: Magnetic Disk 12">
            <a:extLst>
              <a:ext uri="{FF2B5EF4-FFF2-40B4-BE49-F238E27FC236}">
                <a16:creationId xmlns:a16="http://schemas.microsoft.com/office/drawing/2014/main" id="{2C015B42-1FA9-DD43-BFB9-08B8C60C6EFD}"/>
              </a:ext>
            </a:extLst>
          </p:cNvPr>
          <p:cNvSpPr/>
          <p:nvPr/>
        </p:nvSpPr>
        <p:spPr>
          <a:xfrm>
            <a:off x="5270367" y="4113517"/>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a:solidFill>
                  <a:schemeClr val="tx1"/>
                </a:solidFill>
              </a:rPr>
              <a:t>Accounts</a:t>
            </a:r>
            <a:endParaRPr lang="en-GB" sz="1350" dirty="0">
              <a:solidFill>
                <a:schemeClr val="tx1"/>
              </a:solidFill>
            </a:endParaRPr>
          </a:p>
          <a:p>
            <a:pPr algn="ctr"/>
            <a:r>
              <a:rPr lang="en-GB" sz="1350" dirty="0">
                <a:solidFill>
                  <a:schemeClr val="tx1"/>
                </a:solidFill>
              </a:rPr>
              <a:t>Reference Cache</a:t>
            </a:r>
          </a:p>
        </p:txBody>
      </p:sp>
      <p:cxnSp>
        <p:nvCxnSpPr>
          <p:cNvPr id="14" name="Straight Arrow Connector 13">
            <a:extLst>
              <a:ext uri="{FF2B5EF4-FFF2-40B4-BE49-F238E27FC236}">
                <a16:creationId xmlns:a16="http://schemas.microsoft.com/office/drawing/2014/main" id="{C2148E9D-E14A-B74B-8F07-1F72823516ED}"/>
              </a:ext>
            </a:extLst>
          </p:cNvPr>
          <p:cNvCxnSpPr>
            <a:cxnSpLocks/>
            <a:stCxn id="8" idx="2"/>
            <a:endCxn id="13" idx="4"/>
          </p:cNvCxnSpPr>
          <p:nvPr/>
        </p:nvCxnSpPr>
        <p:spPr>
          <a:xfrm>
            <a:off x="6168250" y="386098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7C5621-A362-B947-A211-0287785DEAE2}"/>
              </a:ext>
            </a:extLst>
          </p:cNvPr>
          <p:cNvCxnSpPr>
            <a:cxnSpLocks/>
          </p:cNvCxnSpPr>
          <p:nvPr/>
        </p:nvCxnSpPr>
        <p:spPr>
          <a:xfrm>
            <a:off x="6251579"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BAA0B-D3A2-C24D-8E76-755246B74BEC}"/>
              </a:ext>
            </a:extLst>
          </p:cNvPr>
          <p:cNvCxnSpPr>
            <a:cxnSpLocks/>
          </p:cNvCxnSpPr>
          <p:nvPr/>
        </p:nvCxnSpPr>
        <p:spPr>
          <a:xfrm flipH="1" flipV="1">
            <a:off x="6367104" y="3743380"/>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DF5F85-5A4A-494F-99B1-46FA24703E40}"/>
              </a:ext>
            </a:extLst>
          </p:cNvPr>
          <p:cNvCxnSpPr>
            <a:cxnSpLocks/>
          </p:cNvCxnSpPr>
          <p:nvPr/>
        </p:nvCxnSpPr>
        <p:spPr>
          <a:xfrm>
            <a:off x="1608490"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1A4FDC-8DD8-A642-A5CB-BD2F556091DD}"/>
              </a:ext>
            </a:extLst>
          </p:cNvPr>
          <p:cNvCxnSpPr>
            <a:cxnSpLocks/>
          </p:cNvCxnSpPr>
          <p:nvPr/>
        </p:nvCxnSpPr>
        <p:spPr>
          <a:xfrm flipH="1" flipV="1">
            <a:off x="1882767" y="38302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89E6B-E195-3842-AA8F-C2813B7D6642}"/>
              </a:ext>
            </a:extLst>
          </p:cNvPr>
          <p:cNvCxnSpPr>
            <a:cxnSpLocks/>
          </p:cNvCxnSpPr>
          <p:nvPr/>
        </p:nvCxnSpPr>
        <p:spPr>
          <a:xfrm flipV="1">
            <a:off x="6341756" y="3860986"/>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81915-8F4D-4042-B38D-31205510848C}"/>
              </a:ext>
            </a:extLst>
          </p:cNvPr>
          <p:cNvSpPr/>
          <p:nvPr/>
        </p:nvSpPr>
        <p:spPr>
          <a:xfrm>
            <a:off x="1159517" y="5301143"/>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AAA70480-A0C7-9A43-8982-C03E4A985C79}"/>
              </a:ext>
            </a:extLst>
          </p:cNvPr>
          <p:cNvSpPr txBox="1"/>
          <p:nvPr/>
        </p:nvSpPr>
        <p:spPr>
          <a:xfrm>
            <a:off x="3829490" y="5481051"/>
            <a:ext cx="649152" cy="300082"/>
          </a:xfrm>
          <a:prstGeom prst="rect">
            <a:avLst/>
          </a:prstGeom>
          <a:noFill/>
        </p:spPr>
        <p:txBody>
          <a:bodyPr wrap="none" rtlCol="0">
            <a:spAutoFit/>
          </a:bodyPr>
          <a:lstStyle/>
          <a:p>
            <a:r>
              <a:rPr lang="en-US" sz="1350" dirty="0"/>
              <a:t>Broker</a:t>
            </a:r>
          </a:p>
        </p:txBody>
      </p:sp>
      <p:sp>
        <p:nvSpPr>
          <p:cNvPr id="27" name="Can 26">
            <a:extLst>
              <a:ext uri="{FF2B5EF4-FFF2-40B4-BE49-F238E27FC236}">
                <a16:creationId xmlns:a16="http://schemas.microsoft.com/office/drawing/2014/main" id="{10BA39D9-5A39-2740-95B9-0B833DF984C8}"/>
              </a:ext>
            </a:extLst>
          </p:cNvPr>
          <p:cNvSpPr/>
          <p:nvPr/>
        </p:nvSpPr>
        <p:spPr>
          <a:xfrm>
            <a:off x="6229950" y="46792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Flowchart: Magnetic Disk 12">
            <a:extLst>
              <a:ext uri="{FF2B5EF4-FFF2-40B4-BE49-F238E27FC236}">
                <a16:creationId xmlns:a16="http://schemas.microsoft.com/office/drawing/2014/main" id="{1D9A7191-FA41-A542-9DCC-98018CC3D298}"/>
              </a:ext>
            </a:extLst>
          </p:cNvPr>
          <p:cNvSpPr/>
          <p:nvPr/>
        </p:nvSpPr>
        <p:spPr>
          <a:xfrm>
            <a:off x="4668696" y="48082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Inbox</a:t>
            </a:r>
          </a:p>
        </p:txBody>
      </p:sp>
      <p:sp>
        <p:nvSpPr>
          <p:cNvPr id="31" name="Flowchart: Magnetic Disk 12">
            <a:extLst>
              <a:ext uri="{FF2B5EF4-FFF2-40B4-BE49-F238E27FC236}">
                <a16:creationId xmlns:a16="http://schemas.microsoft.com/office/drawing/2014/main" id="{408235FA-09D8-364F-8FD4-2462D58F0240}"/>
              </a:ext>
            </a:extLst>
          </p:cNvPr>
          <p:cNvSpPr/>
          <p:nvPr/>
        </p:nvSpPr>
        <p:spPr>
          <a:xfrm>
            <a:off x="964295" y="48591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Outbox</a:t>
            </a:r>
          </a:p>
        </p:txBody>
      </p:sp>
      <p:cxnSp>
        <p:nvCxnSpPr>
          <p:cNvPr id="32" name="Straight Arrow Connector 31">
            <a:extLst>
              <a:ext uri="{FF2B5EF4-FFF2-40B4-BE49-F238E27FC236}">
                <a16:creationId xmlns:a16="http://schemas.microsoft.com/office/drawing/2014/main" id="{587986BF-75B5-1241-A511-4749D9716929}"/>
              </a:ext>
            </a:extLst>
          </p:cNvPr>
          <p:cNvCxnSpPr>
            <a:cxnSpLocks/>
          </p:cNvCxnSpPr>
          <p:nvPr/>
        </p:nvCxnSpPr>
        <p:spPr>
          <a:xfrm>
            <a:off x="1997281" y="4627021"/>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Envelope">
            <a:extLst>
              <a:ext uri="{FF2B5EF4-FFF2-40B4-BE49-F238E27FC236}">
                <a16:creationId xmlns:a16="http://schemas.microsoft.com/office/drawing/2014/main" id="{FF02943A-68B8-8A4B-8B15-75E3ACA5B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7287" y="4629570"/>
            <a:ext cx="601550" cy="601550"/>
          </a:xfrm>
          <a:prstGeom prst="rect">
            <a:avLst/>
          </a:prstGeom>
        </p:spPr>
      </p:pic>
      <p:sp>
        <p:nvSpPr>
          <p:cNvPr id="41" name="TextBox 40">
            <a:extLst>
              <a:ext uri="{FF2B5EF4-FFF2-40B4-BE49-F238E27FC236}">
                <a16:creationId xmlns:a16="http://schemas.microsoft.com/office/drawing/2014/main" id="{97AB29E3-7520-3B43-9C05-D4273797E13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Shared Queue</a:t>
            </a:r>
          </a:p>
        </p:txBody>
      </p:sp>
      <p:sp>
        <p:nvSpPr>
          <p:cNvPr id="42" name="TextBox 41">
            <a:extLst>
              <a:ext uri="{FF2B5EF4-FFF2-40B4-BE49-F238E27FC236}">
                <a16:creationId xmlns:a16="http://schemas.microsoft.com/office/drawing/2014/main" id="{1F411D61-7CD9-E845-99A5-652DF067A0DA}"/>
              </a:ext>
            </a:extLst>
          </p:cNvPr>
          <p:cNvSpPr txBox="1"/>
          <p:nvPr/>
        </p:nvSpPr>
        <p:spPr>
          <a:xfrm>
            <a:off x="2670496" y="3963274"/>
            <a:ext cx="1975945" cy="1200329"/>
          </a:xfrm>
          <a:prstGeom prst="rect">
            <a:avLst/>
          </a:prstGeom>
          <a:noFill/>
        </p:spPr>
        <p:txBody>
          <a:bodyPr wrap="square" rtlCol="0">
            <a:spAutoFit/>
          </a:bodyPr>
          <a:lstStyle/>
          <a:p>
            <a:pPr algn="ctr"/>
            <a:r>
              <a:rPr lang="en-US" dirty="0"/>
              <a:t>The message is deleted from the queue once actioned</a:t>
            </a:r>
          </a:p>
        </p:txBody>
      </p:sp>
      <p:sp>
        <p:nvSpPr>
          <p:cNvPr id="43" name="TextBox 42">
            <a:extLst>
              <a:ext uri="{FF2B5EF4-FFF2-40B4-BE49-F238E27FC236}">
                <a16:creationId xmlns:a16="http://schemas.microsoft.com/office/drawing/2014/main" id="{15D66980-8F89-7E4A-9C66-3FF418FD52D0}"/>
              </a:ext>
            </a:extLst>
          </p:cNvPr>
          <p:cNvSpPr txBox="1"/>
          <p:nvPr/>
        </p:nvSpPr>
        <p:spPr>
          <a:xfrm>
            <a:off x="188340" y="5336604"/>
            <a:ext cx="1975945" cy="646331"/>
          </a:xfrm>
          <a:prstGeom prst="rect">
            <a:avLst/>
          </a:prstGeom>
          <a:noFill/>
        </p:spPr>
        <p:txBody>
          <a:bodyPr wrap="square" rtlCol="0">
            <a:spAutoFit/>
          </a:bodyPr>
          <a:lstStyle/>
          <a:p>
            <a:pPr algn="ctr"/>
            <a:r>
              <a:rPr lang="en-US" dirty="0"/>
              <a:t>Replay must use the Outbox</a:t>
            </a:r>
          </a:p>
        </p:txBody>
      </p:sp>
      <p:sp>
        <p:nvSpPr>
          <p:cNvPr id="44" name="TextBox 43">
            <a:extLst>
              <a:ext uri="{FF2B5EF4-FFF2-40B4-BE49-F238E27FC236}">
                <a16:creationId xmlns:a16="http://schemas.microsoft.com/office/drawing/2014/main" id="{D3B61FCE-E557-5047-B711-C9EEB7FCDC00}"/>
              </a:ext>
            </a:extLst>
          </p:cNvPr>
          <p:cNvSpPr txBox="1"/>
          <p:nvPr/>
        </p:nvSpPr>
        <p:spPr>
          <a:xfrm>
            <a:off x="4393795" y="5262915"/>
            <a:ext cx="1975945" cy="646331"/>
          </a:xfrm>
          <a:prstGeom prst="rect">
            <a:avLst/>
          </a:prstGeom>
          <a:noFill/>
        </p:spPr>
        <p:txBody>
          <a:bodyPr wrap="square" rtlCol="0">
            <a:spAutoFit/>
          </a:bodyPr>
          <a:lstStyle/>
          <a:p>
            <a:pPr algn="ctr"/>
            <a:r>
              <a:rPr lang="en-US" dirty="0"/>
              <a:t>De-duplication requires the Inbox</a:t>
            </a:r>
          </a:p>
        </p:txBody>
      </p:sp>
    </p:spTree>
    <p:extLst>
      <p:ext uri="{BB962C8B-B14F-4D97-AF65-F5344CB8AC3E}">
        <p14:creationId xmlns:p14="http://schemas.microsoft.com/office/powerpoint/2010/main" val="395065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7778E-7 1.11022E-16 L 0.12083 0.04005 C 0.14618 0.04907 0.18403 0.05394 0.22344 0.05394 C 0.26875 0.05394 0.30469 0.04907 0.33021 0.04005 L 0.45139 1.11022E-16 " pathEditMode="relative" rAng="0" ptsTypes="AAAAA">
                                      <p:cBhvr>
                                        <p:cTn id="6" dur="2000" fill="hold"/>
                                        <p:tgtEl>
                                          <p:spTgt spid="35"/>
                                        </p:tgtEl>
                                        <p:attrNameLst>
                                          <p:attrName>ppt_x</p:attrName>
                                          <p:attrName>ppt_y</p:attrName>
                                        </p:attrNameLst>
                                      </p:cBhvr>
                                      <p:rCtr x="22569" y="2685"/>
                                    </p:animMotion>
                                  </p:childTnLst>
                                  <p:subTnLst>
                                    <p:set>
                                      <p:cBhvr override="childStyle">
                                        <p:cTn dur="1" fill="hold" display="0" masterRel="sameClick" afterEffect="1">
                                          <p:stCondLst>
                                            <p:cond evt="end" delay="0">
                                              <p:tn val="5"/>
                                            </p:cond>
                                          </p:stCondLst>
                                        </p:cTn>
                                        <p:tgtEl>
                                          <p:spTgt spid="3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2"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43</a:t>
            </a:fld>
            <a:endParaRPr lang="en-US" dirty="0"/>
          </a:p>
        </p:txBody>
      </p:sp>
      <p:sp>
        <p:nvSpPr>
          <p:cNvPr id="7" name="Rectangle 6">
            <a:extLst>
              <a:ext uri="{FF2B5EF4-FFF2-40B4-BE49-F238E27FC236}">
                <a16:creationId xmlns:a16="http://schemas.microsoft.com/office/drawing/2014/main" id="{456EB31C-F665-8843-9C4E-16E0FD13875B}"/>
              </a:ext>
            </a:extLst>
          </p:cNvPr>
          <p:cNvSpPr/>
          <p:nvPr/>
        </p:nvSpPr>
        <p:spPr>
          <a:xfrm>
            <a:off x="1721655" y="160722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8" name="Rectangle 7">
            <a:extLst>
              <a:ext uri="{FF2B5EF4-FFF2-40B4-BE49-F238E27FC236}">
                <a16:creationId xmlns:a16="http://schemas.microsoft.com/office/drawing/2014/main" id="{C4980FE4-26AF-3844-A9C9-ACC0ADE06F4D}"/>
              </a:ext>
            </a:extLst>
          </p:cNvPr>
          <p:cNvSpPr/>
          <p:nvPr/>
        </p:nvSpPr>
        <p:spPr>
          <a:xfrm>
            <a:off x="5975465" y="160722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9" name="TextBox 8">
            <a:extLst>
              <a:ext uri="{FF2B5EF4-FFF2-40B4-BE49-F238E27FC236}">
                <a16:creationId xmlns:a16="http://schemas.microsoft.com/office/drawing/2014/main" id="{1392B5F7-D1AF-D441-A65E-18E72C7E7A5F}"/>
              </a:ext>
            </a:extLst>
          </p:cNvPr>
          <p:cNvSpPr txBox="1"/>
          <p:nvPr/>
        </p:nvSpPr>
        <p:spPr>
          <a:xfrm>
            <a:off x="1831097" y="17269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TextBox 9">
            <a:extLst>
              <a:ext uri="{FF2B5EF4-FFF2-40B4-BE49-F238E27FC236}">
                <a16:creationId xmlns:a16="http://schemas.microsoft.com/office/drawing/2014/main" id="{17D3C6F9-0510-A548-BD03-6020B3A22866}"/>
              </a:ext>
            </a:extLst>
          </p:cNvPr>
          <p:cNvSpPr txBox="1"/>
          <p:nvPr/>
        </p:nvSpPr>
        <p:spPr>
          <a:xfrm>
            <a:off x="6157476" y="172698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7FC6301E-14EE-4E43-8F18-6AD01FE9EE98}"/>
              </a:ext>
            </a:extLst>
          </p:cNvPr>
          <p:cNvSpPr/>
          <p:nvPr/>
        </p:nvSpPr>
        <p:spPr>
          <a:xfrm>
            <a:off x="6923101" y="3663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2" name="Flowchart: Magnetic Disk 12">
            <a:extLst>
              <a:ext uri="{FF2B5EF4-FFF2-40B4-BE49-F238E27FC236}">
                <a16:creationId xmlns:a16="http://schemas.microsoft.com/office/drawing/2014/main" id="{8FD646C5-8EEA-7D4C-BDD0-9314A4893228}"/>
              </a:ext>
            </a:extLst>
          </p:cNvPr>
          <p:cNvSpPr/>
          <p:nvPr/>
        </p:nvSpPr>
        <p:spPr>
          <a:xfrm>
            <a:off x="1899128" y="3719304"/>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3" name="Flowchart: Magnetic Disk 12">
            <a:extLst>
              <a:ext uri="{FF2B5EF4-FFF2-40B4-BE49-F238E27FC236}">
                <a16:creationId xmlns:a16="http://schemas.microsoft.com/office/drawing/2014/main" id="{2C015B42-1FA9-DD43-BFB9-08B8C60C6EFD}"/>
              </a:ext>
            </a:extLst>
          </p:cNvPr>
          <p:cNvSpPr/>
          <p:nvPr/>
        </p:nvSpPr>
        <p:spPr>
          <a:xfrm>
            <a:off x="5706231" y="3681531"/>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14" name="Straight Arrow Connector 13">
            <a:extLst>
              <a:ext uri="{FF2B5EF4-FFF2-40B4-BE49-F238E27FC236}">
                <a16:creationId xmlns:a16="http://schemas.microsoft.com/office/drawing/2014/main" id="{C2148E9D-E14A-B74B-8F07-1F72823516ED}"/>
              </a:ext>
            </a:extLst>
          </p:cNvPr>
          <p:cNvCxnSpPr>
            <a:cxnSpLocks/>
            <a:stCxn id="8" idx="2"/>
            <a:endCxn id="13" idx="4"/>
          </p:cNvCxnSpPr>
          <p:nvPr/>
        </p:nvCxnSpPr>
        <p:spPr>
          <a:xfrm>
            <a:off x="6604114" y="3429000"/>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7C5621-A362-B947-A211-0287785DEAE2}"/>
              </a:ext>
            </a:extLst>
          </p:cNvPr>
          <p:cNvCxnSpPr>
            <a:cxnSpLocks/>
          </p:cNvCxnSpPr>
          <p:nvPr/>
        </p:nvCxnSpPr>
        <p:spPr>
          <a:xfrm>
            <a:off x="6687443" y="3398309"/>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0BAA0B-D3A2-C24D-8E76-755246B74BEC}"/>
              </a:ext>
            </a:extLst>
          </p:cNvPr>
          <p:cNvCxnSpPr>
            <a:cxnSpLocks/>
          </p:cNvCxnSpPr>
          <p:nvPr/>
        </p:nvCxnSpPr>
        <p:spPr>
          <a:xfrm flipH="1" flipV="1">
            <a:off x="6802968" y="33113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DF5F85-5A4A-494F-99B1-46FA24703E40}"/>
              </a:ext>
            </a:extLst>
          </p:cNvPr>
          <p:cNvCxnSpPr>
            <a:cxnSpLocks/>
          </p:cNvCxnSpPr>
          <p:nvPr/>
        </p:nvCxnSpPr>
        <p:spPr>
          <a:xfrm>
            <a:off x="2044354" y="3398309"/>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1A4FDC-8DD8-A642-A5CB-BD2F556091DD}"/>
              </a:ext>
            </a:extLst>
          </p:cNvPr>
          <p:cNvCxnSpPr>
            <a:cxnSpLocks/>
          </p:cNvCxnSpPr>
          <p:nvPr/>
        </p:nvCxnSpPr>
        <p:spPr>
          <a:xfrm flipH="1" flipV="1">
            <a:off x="2318631" y="3398308"/>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C89E6B-E195-3842-AA8F-C2813B7D6642}"/>
              </a:ext>
            </a:extLst>
          </p:cNvPr>
          <p:cNvCxnSpPr>
            <a:cxnSpLocks/>
          </p:cNvCxnSpPr>
          <p:nvPr/>
        </p:nvCxnSpPr>
        <p:spPr>
          <a:xfrm flipV="1">
            <a:off x="6777620" y="342900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81915-8F4D-4042-B38D-31205510848C}"/>
              </a:ext>
            </a:extLst>
          </p:cNvPr>
          <p:cNvSpPr/>
          <p:nvPr/>
        </p:nvSpPr>
        <p:spPr>
          <a:xfrm>
            <a:off x="1595381" y="4869157"/>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AAA70480-A0C7-9A43-8982-C03E4A985C79}"/>
              </a:ext>
            </a:extLst>
          </p:cNvPr>
          <p:cNvSpPr txBox="1"/>
          <p:nvPr/>
        </p:nvSpPr>
        <p:spPr>
          <a:xfrm>
            <a:off x="4265354" y="5049065"/>
            <a:ext cx="649152" cy="300082"/>
          </a:xfrm>
          <a:prstGeom prst="rect">
            <a:avLst/>
          </a:prstGeom>
          <a:noFill/>
        </p:spPr>
        <p:txBody>
          <a:bodyPr wrap="none" rtlCol="0">
            <a:spAutoFit/>
          </a:bodyPr>
          <a:lstStyle/>
          <a:p>
            <a:r>
              <a:rPr lang="en-US" sz="1350" dirty="0"/>
              <a:t>Broker</a:t>
            </a:r>
          </a:p>
        </p:txBody>
      </p:sp>
      <p:sp>
        <p:nvSpPr>
          <p:cNvPr id="27" name="Can 26">
            <a:extLst>
              <a:ext uri="{FF2B5EF4-FFF2-40B4-BE49-F238E27FC236}">
                <a16:creationId xmlns:a16="http://schemas.microsoft.com/office/drawing/2014/main" id="{10BA39D9-5A39-2740-95B9-0B833DF984C8}"/>
              </a:ext>
            </a:extLst>
          </p:cNvPr>
          <p:cNvSpPr/>
          <p:nvPr/>
        </p:nvSpPr>
        <p:spPr>
          <a:xfrm>
            <a:off x="6665814" y="424726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Flowchart: Magnetic Disk 12">
            <a:extLst>
              <a:ext uri="{FF2B5EF4-FFF2-40B4-BE49-F238E27FC236}">
                <a16:creationId xmlns:a16="http://schemas.microsoft.com/office/drawing/2014/main" id="{1D9A7191-FA41-A542-9DCC-98018CC3D298}"/>
              </a:ext>
            </a:extLst>
          </p:cNvPr>
          <p:cNvSpPr/>
          <p:nvPr/>
        </p:nvSpPr>
        <p:spPr>
          <a:xfrm>
            <a:off x="5104560" y="437626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Inbox</a:t>
            </a:r>
          </a:p>
        </p:txBody>
      </p:sp>
      <p:sp>
        <p:nvSpPr>
          <p:cNvPr id="31" name="Flowchart: Magnetic Disk 12">
            <a:extLst>
              <a:ext uri="{FF2B5EF4-FFF2-40B4-BE49-F238E27FC236}">
                <a16:creationId xmlns:a16="http://schemas.microsoft.com/office/drawing/2014/main" id="{408235FA-09D8-364F-8FD4-2462D58F0240}"/>
              </a:ext>
            </a:extLst>
          </p:cNvPr>
          <p:cNvSpPr/>
          <p:nvPr/>
        </p:nvSpPr>
        <p:spPr>
          <a:xfrm>
            <a:off x="1400159" y="442715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Outbox</a:t>
            </a:r>
          </a:p>
        </p:txBody>
      </p:sp>
      <p:cxnSp>
        <p:nvCxnSpPr>
          <p:cNvPr id="32" name="Straight Arrow Connector 31">
            <a:extLst>
              <a:ext uri="{FF2B5EF4-FFF2-40B4-BE49-F238E27FC236}">
                <a16:creationId xmlns:a16="http://schemas.microsoft.com/office/drawing/2014/main" id="{587986BF-75B5-1241-A511-4749D9716929}"/>
              </a:ext>
            </a:extLst>
          </p:cNvPr>
          <p:cNvCxnSpPr>
            <a:cxnSpLocks/>
          </p:cNvCxnSpPr>
          <p:nvPr/>
        </p:nvCxnSpPr>
        <p:spPr>
          <a:xfrm>
            <a:off x="2433145" y="4195035"/>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Envelope">
            <a:extLst>
              <a:ext uri="{FF2B5EF4-FFF2-40B4-BE49-F238E27FC236}">
                <a16:creationId xmlns:a16="http://schemas.microsoft.com/office/drawing/2014/main" id="{FF02943A-68B8-8A4B-8B15-75E3ACA5B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151" y="4197584"/>
            <a:ext cx="601550" cy="601550"/>
          </a:xfrm>
          <a:prstGeom prst="rect">
            <a:avLst/>
          </a:prstGeom>
        </p:spPr>
      </p:pic>
      <p:sp>
        <p:nvSpPr>
          <p:cNvPr id="41" name="TextBox 40">
            <a:extLst>
              <a:ext uri="{FF2B5EF4-FFF2-40B4-BE49-F238E27FC236}">
                <a16:creationId xmlns:a16="http://schemas.microsoft.com/office/drawing/2014/main" id="{97AB29E3-7520-3B43-9C05-D4273797E13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Message Log</a:t>
            </a:r>
          </a:p>
        </p:txBody>
      </p:sp>
      <p:pic>
        <p:nvPicPr>
          <p:cNvPr id="28" name="Graphic 27" descr="Envelope">
            <a:extLst>
              <a:ext uri="{FF2B5EF4-FFF2-40B4-BE49-F238E27FC236}">
                <a16:creationId xmlns:a16="http://schemas.microsoft.com/office/drawing/2014/main" id="{BAD0CB93-C671-C34B-806A-A5D5AD391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4093" y="4565502"/>
            <a:ext cx="601550" cy="601550"/>
          </a:xfrm>
          <a:prstGeom prst="rect">
            <a:avLst/>
          </a:prstGeom>
        </p:spPr>
      </p:pic>
      <p:pic>
        <p:nvPicPr>
          <p:cNvPr id="29" name="Graphic 28" descr="Envelope">
            <a:extLst>
              <a:ext uri="{FF2B5EF4-FFF2-40B4-BE49-F238E27FC236}">
                <a16:creationId xmlns:a16="http://schemas.microsoft.com/office/drawing/2014/main" id="{1C8FCB56-9E48-3949-B528-D2898BD2AD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3151" y="4965714"/>
            <a:ext cx="601550" cy="601550"/>
          </a:xfrm>
          <a:prstGeom prst="rect">
            <a:avLst/>
          </a:prstGeom>
        </p:spPr>
      </p:pic>
      <p:sp>
        <p:nvSpPr>
          <p:cNvPr id="33" name="TextBox 32">
            <a:extLst>
              <a:ext uri="{FF2B5EF4-FFF2-40B4-BE49-F238E27FC236}">
                <a16:creationId xmlns:a16="http://schemas.microsoft.com/office/drawing/2014/main" id="{D1B75552-2238-B643-81A0-000A1E4ADCE0}"/>
              </a:ext>
            </a:extLst>
          </p:cNvPr>
          <p:cNvSpPr txBox="1"/>
          <p:nvPr/>
        </p:nvSpPr>
        <p:spPr>
          <a:xfrm>
            <a:off x="7290880" y="3946058"/>
            <a:ext cx="1975945" cy="923330"/>
          </a:xfrm>
          <a:prstGeom prst="rect">
            <a:avLst/>
          </a:prstGeom>
          <a:noFill/>
        </p:spPr>
        <p:txBody>
          <a:bodyPr wrap="square" rtlCol="0">
            <a:spAutoFit/>
          </a:bodyPr>
          <a:lstStyle/>
          <a:p>
            <a:pPr algn="ctr"/>
            <a:r>
              <a:rPr lang="en-US" dirty="0"/>
              <a:t>The message remains in the queue</a:t>
            </a:r>
          </a:p>
        </p:txBody>
      </p:sp>
      <p:sp>
        <p:nvSpPr>
          <p:cNvPr id="34" name="TextBox 33">
            <a:extLst>
              <a:ext uri="{FF2B5EF4-FFF2-40B4-BE49-F238E27FC236}">
                <a16:creationId xmlns:a16="http://schemas.microsoft.com/office/drawing/2014/main" id="{259983FF-23EE-454A-A9BA-AA4B45C351B4}"/>
              </a:ext>
            </a:extLst>
          </p:cNvPr>
          <p:cNvSpPr txBox="1"/>
          <p:nvPr/>
        </p:nvSpPr>
        <p:spPr>
          <a:xfrm>
            <a:off x="3049933" y="3527435"/>
            <a:ext cx="1975945" cy="923330"/>
          </a:xfrm>
          <a:prstGeom prst="rect">
            <a:avLst/>
          </a:prstGeom>
          <a:noFill/>
        </p:spPr>
        <p:txBody>
          <a:bodyPr wrap="square" rtlCol="0">
            <a:spAutoFit/>
          </a:bodyPr>
          <a:lstStyle/>
          <a:p>
            <a:pPr algn="ctr"/>
            <a:r>
              <a:rPr lang="en-US" dirty="0"/>
              <a:t>Replay just resets the queue index for </a:t>
            </a:r>
            <a:r>
              <a:rPr lang="en-US" i="1" dirty="0"/>
              <a:t>next</a:t>
            </a:r>
          </a:p>
        </p:txBody>
      </p:sp>
      <p:sp>
        <p:nvSpPr>
          <p:cNvPr id="36" name="TextBox 35">
            <a:extLst>
              <a:ext uri="{FF2B5EF4-FFF2-40B4-BE49-F238E27FC236}">
                <a16:creationId xmlns:a16="http://schemas.microsoft.com/office/drawing/2014/main" id="{6AC1E44D-83FD-6C45-B28C-9A182989577A}"/>
              </a:ext>
            </a:extLst>
          </p:cNvPr>
          <p:cNvSpPr txBox="1"/>
          <p:nvPr/>
        </p:nvSpPr>
        <p:spPr>
          <a:xfrm>
            <a:off x="340427" y="5706137"/>
            <a:ext cx="1975945" cy="923330"/>
          </a:xfrm>
          <a:prstGeom prst="rect">
            <a:avLst/>
          </a:prstGeom>
          <a:noFill/>
        </p:spPr>
        <p:txBody>
          <a:bodyPr wrap="square" rtlCol="0">
            <a:spAutoFit/>
          </a:bodyPr>
          <a:lstStyle/>
          <a:p>
            <a:pPr algn="ctr"/>
            <a:r>
              <a:rPr lang="en-US" dirty="0"/>
              <a:t>Outbox only needed if required for correctness</a:t>
            </a:r>
            <a:endParaRPr lang="en-US" i="1" dirty="0"/>
          </a:p>
        </p:txBody>
      </p:sp>
      <p:sp>
        <p:nvSpPr>
          <p:cNvPr id="37" name="TextBox 36">
            <a:extLst>
              <a:ext uri="{FF2B5EF4-FFF2-40B4-BE49-F238E27FC236}">
                <a16:creationId xmlns:a16="http://schemas.microsoft.com/office/drawing/2014/main" id="{CEEC032D-C280-6445-8198-BA2554131783}"/>
              </a:ext>
            </a:extLst>
          </p:cNvPr>
          <p:cNvSpPr txBox="1"/>
          <p:nvPr/>
        </p:nvSpPr>
        <p:spPr>
          <a:xfrm>
            <a:off x="5022404" y="5735872"/>
            <a:ext cx="1975945" cy="923330"/>
          </a:xfrm>
          <a:prstGeom prst="rect">
            <a:avLst/>
          </a:prstGeom>
          <a:noFill/>
        </p:spPr>
        <p:txBody>
          <a:bodyPr wrap="square" rtlCol="0">
            <a:spAutoFit/>
          </a:bodyPr>
          <a:lstStyle/>
          <a:p>
            <a:pPr algn="ctr"/>
            <a:r>
              <a:rPr lang="en-US" dirty="0"/>
              <a:t>Inbox only needed if log does not support once-only</a:t>
            </a:r>
            <a:endParaRPr lang="en-US" i="1" dirty="0"/>
          </a:p>
        </p:txBody>
      </p:sp>
    </p:spTree>
    <p:extLst>
      <p:ext uri="{BB962C8B-B14F-4D97-AF65-F5344CB8AC3E}">
        <p14:creationId xmlns:p14="http://schemas.microsoft.com/office/powerpoint/2010/main" val="36107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33333E-6 2.96296E-6 L 0.11927 0.04004 C 0.14427 0.04907 0.18177 0.05393 0.22066 0.05393 C 0.26528 0.05393 0.30087 0.04907 0.32587 0.04004 L 0.44532 2.96296E-6 " pathEditMode="relative" rAng="0" ptsTypes="AAAAA">
                                      <p:cBhvr>
                                        <p:cTn id="6" dur="2000" fill="hold"/>
                                        <p:tgtEl>
                                          <p:spTgt spid="35"/>
                                        </p:tgtEl>
                                        <p:attrNameLst>
                                          <p:attrName>ppt_x</p:attrName>
                                          <p:attrName>ppt_y</p:attrName>
                                        </p:attrNameLst>
                                      </p:cBhvr>
                                      <p:rCtr x="22257"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7.40741E-7 L 0.11927 0.04005 C 0.14427 0.04907 0.18177 0.05394 0.22066 0.05394 C 0.26528 0.05394 0.30087 0.04907 0.32587 0.04005 L 0.44531 -7.40741E-7 " pathEditMode="relative" rAng="0" ptsTypes="AAAAA">
                                      <p:cBhvr>
                                        <p:cTn id="10" dur="2000" fill="hold"/>
                                        <p:tgtEl>
                                          <p:spTgt spid="28"/>
                                        </p:tgtEl>
                                        <p:attrNameLst>
                                          <p:attrName>ppt_x</p:attrName>
                                          <p:attrName>ppt_y</p:attrName>
                                        </p:attrNameLst>
                                      </p:cBhvr>
                                      <p:rCtr x="22257"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615 0.03241 L 0.13542 0.07246 C 0.16042 0.08149 0.19792 0.08635 0.23681 0.08635 C 0.28143 0.08635 0.31702 0.08149 0.34202 0.07246 L 0.46146 0.03241 " pathEditMode="relative" rAng="0" ptsTypes="AAAAA">
                                      <p:cBhvr>
                                        <p:cTn id="14" dur="2000" fill="hold"/>
                                        <p:tgtEl>
                                          <p:spTgt spid="29"/>
                                        </p:tgtEl>
                                        <p:attrNameLst>
                                          <p:attrName>ppt_x</p:attrName>
                                          <p:attrName>ppt_y</p:attrName>
                                        </p:attrNameLst>
                                      </p:cBhvr>
                                      <p:rCtr x="22257" y="268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E7DA42-BCE3-8445-A1FA-34567F9D678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err="1">
                <a:solidFill>
                  <a:schemeClr val="tx1"/>
                </a:solidFill>
              </a:rPr>
              <a:t>Accountss</a:t>
            </a:r>
            <a:endParaRPr lang="en-GB" sz="1350" dirty="0">
              <a:solidFill>
                <a:schemeClr val="tx1"/>
              </a:solidFill>
            </a:endParaRPr>
          </a:p>
        </p:txBody>
      </p:sp>
      <p:sp>
        <p:nvSpPr>
          <p:cNvPr id="7" name="Rectangle 6">
            <a:extLst>
              <a:ext uri="{FF2B5EF4-FFF2-40B4-BE49-F238E27FC236}">
                <a16:creationId xmlns:a16="http://schemas.microsoft.com/office/drawing/2014/main" id="{EF159690-9C98-8D46-93BE-C889DE78BD5A}"/>
              </a:ext>
            </a:extLst>
          </p:cNvPr>
          <p:cNvSpPr/>
          <p:nvPr/>
        </p:nvSpPr>
        <p:spPr>
          <a:xfrm>
            <a:off x="4098419" y="203921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C556EDC9-0A75-A345-A4D2-51B62026BE29}"/>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9FACE909-96C5-4643-80C5-82093BAAF535}"/>
              </a:ext>
            </a:extLst>
          </p:cNvPr>
          <p:cNvSpPr txBox="1"/>
          <p:nvPr/>
        </p:nvSpPr>
        <p:spPr>
          <a:xfrm>
            <a:off x="4280430" y="215897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0B37E4C4-0584-274A-9A32-C66436A1B708}"/>
              </a:ext>
            </a:extLst>
          </p:cNvPr>
          <p:cNvSpPr/>
          <p:nvPr/>
        </p:nvSpPr>
        <p:spPr>
          <a:xfrm>
            <a:off x="5046055" y="40950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CE4A1AE7-080C-F34F-8648-C276447D3105}"/>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2" name="Flowchart: Magnetic Disk 12">
            <a:extLst>
              <a:ext uri="{FF2B5EF4-FFF2-40B4-BE49-F238E27FC236}">
                <a16:creationId xmlns:a16="http://schemas.microsoft.com/office/drawing/2014/main" id="{5C433343-1E39-F54A-B2DD-99E81558AA8D}"/>
              </a:ext>
            </a:extLst>
          </p:cNvPr>
          <p:cNvSpPr/>
          <p:nvPr/>
        </p:nvSpPr>
        <p:spPr>
          <a:xfrm>
            <a:off x="3829185" y="4113517"/>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13" name="Straight Arrow Connector 12">
            <a:extLst>
              <a:ext uri="{FF2B5EF4-FFF2-40B4-BE49-F238E27FC236}">
                <a16:creationId xmlns:a16="http://schemas.microsoft.com/office/drawing/2014/main" id="{99700052-2C80-344B-88D6-58E461D67283}"/>
              </a:ext>
            </a:extLst>
          </p:cNvPr>
          <p:cNvCxnSpPr>
            <a:cxnSpLocks/>
            <a:stCxn id="7" idx="2"/>
            <a:endCxn id="12" idx="4"/>
          </p:cNvCxnSpPr>
          <p:nvPr/>
        </p:nvCxnSpPr>
        <p:spPr>
          <a:xfrm>
            <a:off x="4727068" y="386098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4A5B45-28BF-7F41-A06B-CA03AF3EC0EC}"/>
              </a:ext>
            </a:extLst>
          </p:cNvPr>
          <p:cNvCxnSpPr>
            <a:cxnSpLocks/>
          </p:cNvCxnSpPr>
          <p:nvPr/>
        </p:nvCxnSpPr>
        <p:spPr>
          <a:xfrm>
            <a:off x="4810397"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A602EB-070E-FB4E-A9EC-7C60AFADCB34}"/>
              </a:ext>
            </a:extLst>
          </p:cNvPr>
          <p:cNvCxnSpPr>
            <a:cxnSpLocks/>
          </p:cNvCxnSpPr>
          <p:nvPr/>
        </p:nvCxnSpPr>
        <p:spPr>
          <a:xfrm flipH="1" flipV="1">
            <a:off x="4925922" y="3743380"/>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Can 23">
            <a:extLst>
              <a:ext uri="{FF2B5EF4-FFF2-40B4-BE49-F238E27FC236}">
                <a16:creationId xmlns:a16="http://schemas.microsoft.com/office/drawing/2014/main" id="{60114211-1232-CF42-9BA8-3E819531B66D}"/>
              </a:ext>
            </a:extLst>
          </p:cNvPr>
          <p:cNvSpPr/>
          <p:nvPr/>
        </p:nvSpPr>
        <p:spPr>
          <a:xfrm rot="16200000">
            <a:off x="7100733" y="3129505"/>
            <a:ext cx="286474" cy="885464"/>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5" name="Flowchart: Magnetic Disk 12">
            <a:extLst>
              <a:ext uri="{FF2B5EF4-FFF2-40B4-BE49-F238E27FC236}">
                <a16:creationId xmlns:a16="http://schemas.microsoft.com/office/drawing/2014/main" id="{139E77EF-B068-2343-822C-6A2636C05E04}"/>
              </a:ext>
            </a:extLst>
          </p:cNvPr>
          <p:cNvSpPr/>
          <p:nvPr/>
        </p:nvSpPr>
        <p:spPr>
          <a:xfrm>
            <a:off x="8042806" y="343421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Data Lake</a:t>
            </a:r>
          </a:p>
        </p:txBody>
      </p:sp>
      <p:sp>
        <p:nvSpPr>
          <p:cNvPr id="26" name="TextBox 25">
            <a:extLst>
              <a:ext uri="{FF2B5EF4-FFF2-40B4-BE49-F238E27FC236}">
                <a16:creationId xmlns:a16="http://schemas.microsoft.com/office/drawing/2014/main" id="{74BF6EAF-2C1F-8F4F-8E44-4989968B3407}"/>
              </a:ext>
            </a:extLst>
          </p:cNvPr>
          <p:cNvSpPr txBox="1"/>
          <p:nvPr/>
        </p:nvSpPr>
        <p:spPr>
          <a:xfrm>
            <a:off x="6962172" y="3442892"/>
            <a:ext cx="724530" cy="300082"/>
          </a:xfrm>
          <a:prstGeom prst="rect">
            <a:avLst/>
          </a:prstGeom>
          <a:noFill/>
        </p:spPr>
        <p:txBody>
          <a:bodyPr wrap="square" rtlCol="0">
            <a:spAutoFit/>
          </a:bodyPr>
          <a:lstStyle/>
          <a:p>
            <a:r>
              <a:rPr lang="en-US" sz="1350" dirty="0"/>
              <a:t>Stream</a:t>
            </a:r>
          </a:p>
        </p:txBody>
      </p:sp>
      <p:cxnSp>
        <p:nvCxnSpPr>
          <p:cNvPr id="28" name="Straight Arrow Connector 27">
            <a:extLst>
              <a:ext uri="{FF2B5EF4-FFF2-40B4-BE49-F238E27FC236}">
                <a16:creationId xmlns:a16="http://schemas.microsoft.com/office/drawing/2014/main" id="{EABDB6AE-C888-9D4A-ABF3-2CC193E852E0}"/>
              </a:ext>
            </a:extLst>
          </p:cNvPr>
          <p:cNvCxnSpPr>
            <a:stCxn id="26" idx="3"/>
            <a:endCxn id="25" idx="2"/>
          </p:cNvCxnSpPr>
          <p:nvPr/>
        </p:nvCxnSpPr>
        <p:spPr>
          <a:xfrm flipV="1">
            <a:off x="7686702" y="3584455"/>
            <a:ext cx="356104" cy="847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1D40334-3E5B-CD45-B4E2-52FDAB0ED46E}"/>
              </a:ext>
            </a:extLst>
          </p:cNvPr>
          <p:cNvSpPr/>
          <p:nvPr/>
        </p:nvSpPr>
        <p:spPr>
          <a:xfrm>
            <a:off x="7925765" y="1820338"/>
            <a:ext cx="1059083" cy="13394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Analysis Services</a:t>
            </a:r>
          </a:p>
        </p:txBody>
      </p:sp>
      <p:sp>
        <p:nvSpPr>
          <p:cNvPr id="30" name="TextBox 29">
            <a:extLst>
              <a:ext uri="{FF2B5EF4-FFF2-40B4-BE49-F238E27FC236}">
                <a16:creationId xmlns:a16="http://schemas.microsoft.com/office/drawing/2014/main" id="{F99B7F31-572F-E143-BE86-A58944383B80}"/>
              </a:ext>
            </a:extLst>
          </p:cNvPr>
          <p:cNvSpPr txBox="1"/>
          <p:nvPr/>
        </p:nvSpPr>
        <p:spPr>
          <a:xfrm>
            <a:off x="8005639" y="1932871"/>
            <a:ext cx="918666"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31" name="Straight Arrow Connector 30">
            <a:extLst>
              <a:ext uri="{FF2B5EF4-FFF2-40B4-BE49-F238E27FC236}">
                <a16:creationId xmlns:a16="http://schemas.microsoft.com/office/drawing/2014/main" id="{65757653-B483-344A-86AE-2D8F46736367}"/>
              </a:ext>
            </a:extLst>
          </p:cNvPr>
          <p:cNvCxnSpPr>
            <a:cxnSpLocks/>
          </p:cNvCxnSpPr>
          <p:nvPr/>
        </p:nvCxnSpPr>
        <p:spPr>
          <a:xfrm>
            <a:off x="8213946" y="310987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63559EA-E7B3-7E48-A356-F3CD441F7206}"/>
              </a:ext>
            </a:extLst>
          </p:cNvPr>
          <p:cNvCxnSpPr>
            <a:cxnSpLocks/>
          </p:cNvCxnSpPr>
          <p:nvPr/>
        </p:nvCxnSpPr>
        <p:spPr>
          <a:xfrm flipH="1" flipV="1">
            <a:off x="8444997" y="30853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072E61B-D581-D240-AA82-7D718A916D17}"/>
              </a:ext>
            </a:extLst>
          </p:cNvPr>
          <p:cNvCxnSpPr>
            <a:cxnSpLocks/>
          </p:cNvCxnSpPr>
          <p:nvPr/>
        </p:nvCxnSpPr>
        <p:spPr>
          <a:xfrm>
            <a:off x="2222730" y="3830295"/>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A9B03BD-D5AA-4642-8892-AD5B9D03F75E}"/>
              </a:ext>
            </a:extLst>
          </p:cNvPr>
          <p:cNvCxnSpPr>
            <a:cxnSpLocks/>
          </p:cNvCxnSpPr>
          <p:nvPr/>
        </p:nvCxnSpPr>
        <p:spPr>
          <a:xfrm flipH="1" flipV="1">
            <a:off x="2497007" y="3830294"/>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Envelope">
            <a:extLst>
              <a:ext uri="{FF2B5EF4-FFF2-40B4-BE49-F238E27FC236}">
                <a16:creationId xmlns:a16="http://schemas.microsoft.com/office/drawing/2014/main" id="{20D84EAE-9004-EA40-941C-C5FD71FC42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7907" y="4184885"/>
            <a:ext cx="421275" cy="421275"/>
          </a:xfrm>
          <a:prstGeom prst="rect">
            <a:avLst/>
          </a:prstGeom>
        </p:spPr>
      </p:pic>
      <p:pic>
        <p:nvPicPr>
          <p:cNvPr id="39" name="Graphic 38" descr="Envelope">
            <a:extLst>
              <a:ext uri="{FF2B5EF4-FFF2-40B4-BE49-F238E27FC236}">
                <a16:creationId xmlns:a16="http://schemas.microsoft.com/office/drawing/2014/main" id="{886D41E8-6A72-174D-A665-498BD127C1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0397" y="4189747"/>
            <a:ext cx="421275" cy="421275"/>
          </a:xfrm>
          <a:prstGeom prst="rect">
            <a:avLst/>
          </a:prstGeom>
        </p:spPr>
      </p:pic>
      <p:pic>
        <p:nvPicPr>
          <p:cNvPr id="40" name="Graphic 39" descr="Envelope">
            <a:extLst>
              <a:ext uri="{FF2B5EF4-FFF2-40B4-BE49-F238E27FC236}">
                <a16:creationId xmlns:a16="http://schemas.microsoft.com/office/drawing/2014/main" id="{926B9DA3-101E-7049-8FF8-1337970E1D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27593" y="4217620"/>
            <a:ext cx="421275" cy="421275"/>
          </a:xfrm>
          <a:prstGeom prst="rect">
            <a:avLst/>
          </a:prstGeom>
        </p:spPr>
      </p:pic>
      <p:sp>
        <p:nvSpPr>
          <p:cNvPr id="41" name="TextBox 40">
            <a:extLst>
              <a:ext uri="{FF2B5EF4-FFF2-40B4-BE49-F238E27FC236}">
                <a16:creationId xmlns:a16="http://schemas.microsoft.com/office/drawing/2014/main" id="{E5907760-CD1A-9344-B3AB-3144F76CEBBE}"/>
              </a:ext>
            </a:extLst>
          </p:cNvPr>
          <p:cNvSpPr txBox="1"/>
          <p:nvPr/>
        </p:nvSpPr>
        <p:spPr>
          <a:xfrm>
            <a:off x="1492277" y="4680287"/>
            <a:ext cx="1691958" cy="300082"/>
          </a:xfrm>
          <a:prstGeom prst="rect">
            <a:avLst/>
          </a:prstGeom>
          <a:noFill/>
        </p:spPr>
        <p:txBody>
          <a:bodyPr wrap="square" rtlCol="0">
            <a:spAutoFit/>
          </a:bodyPr>
          <a:lstStyle/>
          <a:p>
            <a:r>
              <a:rPr lang="en-US" sz="1350" dirty="0"/>
              <a:t>1: Store Current State</a:t>
            </a:r>
          </a:p>
        </p:txBody>
      </p:sp>
      <p:sp>
        <p:nvSpPr>
          <p:cNvPr id="42" name="TextBox 41">
            <a:extLst>
              <a:ext uri="{FF2B5EF4-FFF2-40B4-BE49-F238E27FC236}">
                <a16:creationId xmlns:a16="http://schemas.microsoft.com/office/drawing/2014/main" id="{EDB1AAA1-7230-1F40-ADB4-0D814B9CEB69}"/>
              </a:ext>
            </a:extLst>
          </p:cNvPr>
          <p:cNvSpPr txBox="1"/>
          <p:nvPr/>
        </p:nvSpPr>
        <p:spPr>
          <a:xfrm>
            <a:off x="1492277" y="5031414"/>
            <a:ext cx="1691958" cy="300082"/>
          </a:xfrm>
          <a:prstGeom prst="rect">
            <a:avLst/>
          </a:prstGeom>
          <a:noFill/>
        </p:spPr>
        <p:txBody>
          <a:bodyPr wrap="square" rtlCol="0">
            <a:spAutoFit/>
          </a:bodyPr>
          <a:lstStyle/>
          <a:p>
            <a:r>
              <a:rPr lang="en-US" sz="1350" dirty="0"/>
              <a:t>2: Raise Event</a:t>
            </a:r>
          </a:p>
        </p:txBody>
      </p:sp>
      <p:sp>
        <p:nvSpPr>
          <p:cNvPr id="43" name="TextBox 42">
            <a:extLst>
              <a:ext uri="{FF2B5EF4-FFF2-40B4-BE49-F238E27FC236}">
                <a16:creationId xmlns:a16="http://schemas.microsoft.com/office/drawing/2014/main" id="{42EB23E2-EBCF-F44D-8FE8-0A1919752305}"/>
              </a:ext>
            </a:extLst>
          </p:cNvPr>
          <p:cNvSpPr txBox="1"/>
          <p:nvPr/>
        </p:nvSpPr>
        <p:spPr>
          <a:xfrm>
            <a:off x="3434450" y="4680287"/>
            <a:ext cx="1760310" cy="507831"/>
          </a:xfrm>
          <a:prstGeom prst="rect">
            <a:avLst/>
          </a:prstGeom>
          <a:noFill/>
        </p:spPr>
        <p:txBody>
          <a:bodyPr wrap="square" rtlCol="0">
            <a:spAutoFit/>
          </a:bodyPr>
          <a:lstStyle/>
          <a:p>
            <a:r>
              <a:rPr lang="en-US" sz="1350" dirty="0"/>
              <a:t>3: Save Reference Data</a:t>
            </a:r>
          </a:p>
        </p:txBody>
      </p:sp>
      <p:sp>
        <p:nvSpPr>
          <p:cNvPr id="44" name="TextBox 43">
            <a:extLst>
              <a:ext uri="{FF2B5EF4-FFF2-40B4-BE49-F238E27FC236}">
                <a16:creationId xmlns:a16="http://schemas.microsoft.com/office/drawing/2014/main" id="{E977BBA3-3991-3A43-9CF4-E01AD7DF2E64}"/>
              </a:ext>
            </a:extLst>
          </p:cNvPr>
          <p:cNvSpPr txBox="1"/>
          <p:nvPr/>
        </p:nvSpPr>
        <p:spPr>
          <a:xfrm>
            <a:off x="6850871" y="3851420"/>
            <a:ext cx="1872178" cy="300082"/>
          </a:xfrm>
          <a:prstGeom prst="rect">
            <a:avLst/>
          </a:prstGeom>
          <a:noFill/>
        </p:spPr>
        <p:txBody>
          <a:bodyPr wrap="square" rtlCol="0">
            <a:spAutoFit/>
          </a:bodyPr>
          <a:lstStyle/>
          <a:p>
            <a:r>
              <a:rPr lang="en-US" sz="1350" dirty="0"/>
              <a:t>4: Ingest Analytical Data</a:t>
            </a:r>
          </a:p>
        </p:txBody>
      </p:sp>
      <p:sp>
        <p:nvSpPr>
          <p:cNvPr id="45" name="TextBox 44">
            <a:extLst>
              <a:ext uri="{FF2B5EF4-FFF2-40B4-BE49-F238E27FC236}">
                <a16:creationId xmlns:a16="http://schemas.microsoft.com/office/drawing/2014/main" id="{4DEF22F4-C797-1846-AFCB-95045064312B}"/>
              </a:ext>
            </a:extLst>
          </p:cNvPr>
          <p:cNvSpPr txBox="1"/>
          <p:nvPr/>
        </p:nvSpPr>
        <p:spPr>
          <a:xfrm>
            <a:off x="4748018" y="4957286"/>
            <a:ext cx="1691958" cy="300082"/>
          </a:xfrm>
          <a:prstGeom prst="rect">
            <a:avLst/>
          </a:prstGeom>
          <a:noFill/>
        </p:spPr>
        <p:txBody>
          <a:bodyPr wrap="square" rtlCol="0">
            <a:spAutoFit/>
          </a:bodyPr>
          <a:lstStyle/>
          <a:p>
            <a:r>
              <a:rPr lang="en-US" sz="1350" dirty="0"/>
              <a:t>5: Store Current State</a:t>
            </a:r>
          </a:p>
        </p:txBody>
      </p:sp>
      <p:sp>
        <p:nvSpPr>
          <p:cNvPr id="46" name="TextBox 45">
            <a:extLst>
              <a:ext uri="{FF2B5EF4-FFF2-40B4-BE49-F238E27FC236}">
                <a16:creationId xmlns:a16="http://schemas.microsoft.com/office/drawing/2014/main" id="{A96F9A00-7950-C442-9B98-6FC9C2E9502D}"/>
              </a:ext>
            </a:extLst>
          </p:cNvPr>
          <p:cNvSpPr txBox="1"/>
          <p:nvPr/>
        </p:nvSpPr>
        <p:spPr>
          <a:xfrm>
            <a:off x="4770863" y="5275678"/>
            <a:ext cx="1691958" cy="300082"/>
          </a:xfrm>
          <a:prstGeom prst="rect">
            <a:avLst/>
          </a:prstGeom>
          <a:noFill/>
        </p:spPr>
        <p:txBody>
          <a:bodyPr wrap="square" rtlCol="0">
            <a:spAutoFit/>
          </a:bodyPr>
          <a:lstStyle/>
          <a:p>
            <a:r>
              <a:rPr lang="en-US" sz="1350" dirty="0"/>
              <a:t>6: Raise Event</a:t>
            </a:r>
          </a:p>
        </p:txBody>
      </p:sp>
      <p:sp>
        <p:nvSpPr>
          <p:cNvPr id="47" name="TextBox 46">
            <a:extLst>
              <a:ext uri="{FF2B5EF4-FFF2-40B4-BE49-F238E27FC236}">
                <a16:creationId xmlns:a16="http://schemas.microsoft.com/office/drawing/2014/main" id="{3077ABE7-7714-E841-BE12-820138E9282D}"/>
              </a:ext>
            </a:extLst>
          </p:cNvPr>
          <p:cNvSpPr txBox="1"/>
          <p:nvPr/>
        </p:nvSpPr>
        <p:spPr>
          <a:xfrm>
            <a:off x="6850870" y="4173637"/>
            <a:ext cx="1872178" cy="300082"/>
          </a:xfrm>
          <a:prstGeom prst="rect">
            <a:avLst/>
          </a:prstGeom>
          <a:noFill/>
        </p:spPr>
        <p:txBody>
          <a:bodyPr wrap="square" rtlCol="0">
            <a:spAutoFit/>
          </a:bodyPr>
          <a:lstStyle/>
          <a:p>
            <a:r>
              <a:rPr lang="en-US" sz="1350" dirty="0"/>
              <a:t>7: Ingest Analytical Data</a:t>
            </a:r>
          </a:p>
        </p:txBody>
      </p:sp>
      <p:sp>
        <p:nvSpPr>
          <p:cNvPr id="48" name="TextBox 47">
            <a:extLst>
              <a:ext uri="{FF2B5EF4-FFF2-40B4-BE49-F238E27FC236}">
                <a16:creationId xmlns:a16="http://schemas.microsoft.com/office/drawing/2014/main" id="{EC923985-859B-FC47-B6EF-1E7C6485FD2E}"/>
              </a:ext>
            </a:extLst>
          </p:cNvPr>
          <p:cNvSpPr txBox="1"/>
          <p:nvPr/>
        </p:nvSpPr>
        <p:spPr>
          <a:xfrm>
            <a:off x="1619576" y="1219439"/>
            <a:ext cx="4293744" cy="507831"/>
          </a:xfrm>
          <a:prstGeom prst="rect">
            <a:avLst/>
          </a:prstGeom>
          <a:noFill/>
        </p:spPr>
        <p:txBody>
          <a:bodyPr wrap="square" rtlCol="0">
            <a:spAutoFit/>
          </a:bodyPr>
          <a:lstStyle/>
          <a:p>
            <a:pPr algn="ctr"/>
            <a:r>
              <a:rPr lang="en-US" sz="2700" b="1" dirty="0">
                <a:solidFill>
                  <a:srgbClr val="FF0000"/>
                </a:solidFill>
              </a:rPr>
              <a:t>We care about Current State </a:t>
            </a:r>
          </a:p>
        </p:txBody>
      </p:sp>
      <p:sp>
        <p:nvSpPr>
          <p:cNvPr id="49" name="TextBox 48">
            <a:extLst>
              <a:ext uri="{FF2B5EF4-FFF2-40B4-BE49-F238E27FC236}">
                <a16:creationId xmlns:a16="http://schemas.microsoft.com/office/drawing/2014/main" id="{8C5C3429-2DF3-F34D-B505-CA02F579756E}"/>
              </a:ext>
            </a:extLst>
          </p:cNvPr>
          <p:cNvSpPr txBox="1"/>
          <p:nvPr/>
        </p:nvSpPr>
        <p:spPr>
          <a:xfrm>
            <a:off x="5763081" y="1183148"/>
            <a:ext cx="3221767" cy="923330"/>
          </a:xfrm>
          <a:prstGeom prst="rect">
            <a:avLst/>
          </a:prstGeom>
          <a:noFill/>
        </p:spPr>
        <p:txBody>
          <a:bodyPr wrap="square" rtlCol="0">
            <a:spAutoFit/>
          </a:bodyPr>
          <a:lstStyle/>
          <a:p>
            <a:pPr algn="ctr"/>
            <a:r>
              <a:rPr lang="en-US" sz="2700" b="1" dirty="0">
                <a:solidFill>
                  <a:srgbClr val="FF0000"/>
                </a:solidFill>
              </a:rPr>
              <a:t>We care about History </a:t>
            </a:r>
          </a:p>
        </p:txBody>
      </p:sp>
    </p:spTree>
    <p:extLst>
      <p:ext uri="{BB962C8B-B14F-4D97-AF65-F5344CB8AC3E}">
        <p14:creationId xmlns:p14="http://schemas.microsoft.com/office/powerpoint/2010/main" val="35448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2.08333E-7 -2.96296E-6 L 0.04167 0.04005 C 0.05026 0.04908 0.06328 0.05394 0.07708 0.05394 C 0.09258 0.05394 0.10508 0.04908 0.11367 0.04005 L 0.15547 -2.96296E-6 " pathEditMode="relative" rAng="0" ptsTypes="AAAAA">
                                      <p:cBhvr>
                                        <p:cTn id="14" dur="2000" fill="hold"/>
                                        <p:tgtEl>
                                          <p:spTgt spid="38"/>
                                        </p:tgtEl>
                                        <p:attrNameLst>
                                          <p:attrName>ppt_x</p:attrName>
                                          <p:attrName>ppt_y</p:attrName>
                                        </p:attrNameLst>
                                      </p:cBhvr>
                                      <p:rCtr x="7773" y="2685"/>
                                    </p:animMotion>
                                  </p:childTnLst>
                                  <p:subTnLst>
                                    <p:set>
                                      <p:cBhvr override="childStyle">
                                        <p:cTn dur="1" fill="hold" display="0" masterRel="sameClick" afterEffect="1">
                                          <p:stCondLst>
                                            <p:cond evt="end" delay="0">
                                              <p:tn val="13"/>
                                            </p:cond>
                                          </p:stCondLst>
                                        </p:cTn>
                                        <p:tgtEl>
                                          <p:spTgt spid="3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375E-6 -3.7037E-6 L 0.13034 -0.0206 C 0.15756 -0.0243 0.19714 -0.03819 0.23803 -0.05764 C 0.28438 -0.07963 0.32097 -0.10208 0.34558 -0.12314 L 0.46433 -0.22129 " pathEditMode="relative" rAng="20700000" ptsTypes="AAAAA">
                                      <p:cBhvr>
                                        <p:cTn id="22" dur="2000" fill="hold"/>
                                        <p:tgtEl>
                                          <p:spTgt spid="39"/>
                                        </p:tgtEl>
                                        <p:attrNameLst>
                                          <p:attrName>ppt_x</p:attrName>
                                          <p:attrName>ppt_y</p:attrName>
                                        </p:attrNameLst>
                                      </p:cBhvr>
                                      <p:rCtr x="23607" y="-8472"/>
                                    </p:animMotion>
                                  </p:childTnLst>
                                  <p:subTnLst>
                                    <p:set>
                                      <p:cBhvr override="childStyle">
                                        <p:cTn dur="1" fill="hold" display="0" masterRel="sameClick" afterEffect="1">
                                          <p:stCondLst>
                                            <p:cond evt="end" delay="0">
                                              <p:tn val="21"/>
                                            </p:cond>
                                          </p:stCondLst>
                                        </p:cTn>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1.45833E-6 0.00023 L 0.05886 -0.01018 C 0.07123 -0.01157 0.08763 -0.02199 0.10378 -0.03657 C 0.12162 -0.05347 0.13464 -0.07176 0.14219 -0.08935 L 0.18034 -0.1706 " pathEditMode="relative" rAng="19920000" ptsTypes="AAAAA">
                                      <p:cBhvr>
                                        <p:cTn id="38" dur="2000" fill="hold"/>
                                        <p:tgtEl>
                                          <p:spTgt spid="40"/>
                                        </p:tgtEl>
                                        <p:attrNameLst>
                                          <p:attrName>ppt_x</p:attrName>
                                          <p:attrName>ppt_y</p:attrName>
                                        </p:attrNameLst>
                                      </p:cBhvr>
                                      <p:rCtr x="9727" y="-6157"/>
                                    </p:animMotion>
                                  </p:childTnLst>
                                  <p:subTnLst>
                                    <p:set>
                                      <p:cBhvr override="childStyle">
                                        <p:cTn dur="1" fill="hold" display="0" masterRel="sameClick" afterEffect="1">
                                          <p:stCondLst>
                                            <p:cond evt="end" delay="0">
                                              <p:tn val="37"/>
                                            </p:cond>
                                          </p:stCondLst>
                                        </p:cTn>
                                        <p:tgtEl>
                                          <p:spTgt spid="4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4.4 Compensation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867D4A06-35AE-BD4A-84A9-613A26F3D41D}" type="slidenum">
              <a:rPr lang="en-US" smtClean="0"/>
              <a:pPr/>
              <a:t>45</a:t>
            </a:fld>
            <a:endParaRPr lang="en-US"/>
          </a:p>
        </p:txBody>
      </p:sp>
    </p:spTree>
    <p:extLst>
      <p:ext uri="{BB962C8B-B14F-4D97-AF65-F5344CB8AC3E}">
        <p14:creationId xmlns:p14="http://schemas.microsoft.com/office/powerpoint/2010/main" val="585529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8A2BA1-A069-FD4C-BCE7-65D5D630AF8E}"/>
              </a:ext>
            </a:extLst>
          </p:cNvPr>
          <p:cNvSpPr>
            <a:spLocks noGrp="1"/>
          </p:cNvSpPr>
          <p:nvPr>
            <p:ph type="sldNum" sz="quarter" idx="12"/>
          </p:nvPr>
        </p:nvSpPr>
        <p:spPr/>
        <p:txBody>
          <a:bodyPr/>
          <a:lstStyle/>
          <a:p>
            <a:fld id="{867D4A06-35AE-BD4A-84A9-613A26F3D41D}" type="slidenum">
              <a:rPr lang="en-US" smtClean="0"/>
              <a:pPr/>
              <a:t>46</a:t>
            </a:fld>
            <a:endParaRPr lang="en-US"/>
          </a:p>
        </p:txBody>
      </p:sp>
      <p:pic>
        <p:nvPicPr>
          <p:cNvPr id="1026" name="Picture 2" descr="Size does matter - How to cut (micro-)services correctly">
            <a:extLst>
              <a:ext uri="{FF2B5EF4-FFF2-40B4-BE49-F238E27FC236}">
                <a16:creationId xmlns:a16="http://schemas.microsoft.com/office/drawing/2014/main" id="{63AFABB9-4DAB-F24A-94DE-C8885EEF9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387350"/>
            <a:ext cx="81026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102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47</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Write Off</a:t>
            </a:r>
          </a:p>
        </p:txBody>
      </p:sp>
    </p:spTree>
    <p:extLst>
      <p:ext uri="{BB962C8B-B14F-4D97-AF65-F5344CB8AC3E}">
        <p14:creationId xmlns:p14="http://schemas.microsoft.com/office/powerpoint/2010/main" val="3998899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48</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Retry</a:t>
            </a:r>
          </a:p>
        </p:txBody>
      </p:sp>
      <p:pic>
        <p:nvPicPr>
          <p:cNvPr id="8" name="Graphic 7" descr="Circles with arrows">
            <a:extLst>
              <a:ext uri="{FF2B5EF4-FFF2-40B4-BE49-F238E27FC236}">
                <a16:creationId xmlns:a16="http://schemas.microsoft.com/office/drawing/2014/main" id="{1CAB3239-BA1F-EB46-855E-E6B8DA9AC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sp>
        <p:nvSpPr>
          <p:cNvPr id="18" name="TextBox 17">
            <a:extLst>
              <a:ext uri="{FF2B5EF4-FFF2-40B4-BE49-F238E27FC236}">
                <a16:creationId xmlns:a16="http://schemas.microsoft.com/office/drawing/2014/main" id="{7ABF78F7-4C8D-7F4D-838C-123AB3F942F2}"/>
              </a:ext>
            </a:extLst>
          </p:cNvPr>
          <p:cNvSpPr txBox="1"/>
          <p:nvPr/>
        </p:nvSpPr>
        <p:spPr>
          <a:xfrm>
            <a:off x="5176950" y="3252722"/>
            <a:ext cx="2443050" cy="369332"/>
          </a:xfrm>
          <a:prstGeom prst="rect">
            <a:avLst/>
          </a:prstGeom>
          <a:noFill/>
        </p:spPr>
        <p:txBody>
          <a:bodyPr wrap="square" rtlCol="0">
            <a:spAutoFit/>
          </a:bodyPr>
          <a:lstStyle/>
          <a:p>
            <a:r>
              <a:rPr lang="en-US" dirty="0"/>
              <a:t>3: Retry</a:t>
            </a:r>
          </a:p>
        </p:txBody>
      </p:sp>
      <p:pic>
        <p:nvPicPr>
          <p:cNvPr id="10" name="Graphic 9" descr="Raised hand">
            <a:extLst>
              <a:ext uri="{FF2B5EF4-FFF2-40B4-BE49-F238E27FC236}">
                <a16:creationId xmlns:a16="http://schemas.microsoft.com/office/drawing/2014/main" id="{C34D65BC-5603-C84E-B6C3-8EABD2202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971800"/>
            <a:ext cx="914400" cy="914400"/>
          </a:xfrm>
          <a:prstGeom prst="rect">
            <a:avLst/>
          </a:prstGeom>
        </p:spPr>
      </p:pic>
      <p:sp>
        <p:nvSpPr>
          <p:cNvPr id="21" name="TextBox 20">
            <a:extLst>
              <a:ext uri="{FF2B5EF4-FFF2-40B4-BE49-F238E27FC236}">
                <a16:creationId xmlns:a16="http://schemas.microsoft.com/office/drawing/2014/main" id="{BEAD88FC-4D73-E042-B7B9-A3348B210915}"/>
              </a:ext>
            </a:extLst>
          </p:cNvPr>
          <p:cNvSpPr txBox="1"/>
          <p:nvPr/>
        </p:nvSpPr>
        <p:spPr>
          <a:xfrm>
            <a:off x="6398475" y="3252445"/>
            <a:ext cx="2443050" cy="369332"/>
          </a:xfrm>
          <a:prstGeom prst="rect">
            <a:avLst/>
          </a:prstGeom>
          <a:noFill/>
        </p:spPr>
        <p:txBody>
          <a:bodyPr wrap="square" rtlCol="0">
            <a:spAutoFit/>
          </a:bodyPr>
          <a:lstStyle/>
          <a:p>
            <a:r>
              <a:rPr lang="en-US" dirty="0"/>
              <a:t>4: Circuit Breaker</a:t>
            </a:r>
          </a:p>
        </p:txBody>
      </p:sp>
    </p:spTree>
    <p:extLst>
      <p:ext uri="{BB962C8B-B14F-4D97-AF65-F5344CB8AC3E}">
        <p14:creationId xmlns:p14="http://schemas.microsoft.com/office/powerpoint/2010/main" val="38325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49</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49</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Compensating Event</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2351335" y="417549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6" idx="2"/>
          </p:cNvCxnSpPr>
          <p:nvPr/>
        </p:nvCxnSpPr>
        <p:spPr>
          <a:xfrm flipH="1" flipV="1">
            <a:off x="2740093" y="4446395"/>
            <a:ext cx="694126" cy="4029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207817" y="4817956"/>
            <a:ext cx="2932371" cy="369332"/>
          </a:xfrm>
          <a:prstGeom prst="rect">
            <a:avLst/>
          </a:prstGeom>
          <a:noFill/>
        </p:spPr>
        <p:txBody>
          <a:bodyPr wrap="square" rtlCol="0">
            <a:spAutoFit/>
          </a:bodyPr>
          <a:lstStyle/>
          <a:p>
            <a:r>
              <a:rPr lang="en-US" dirty="0"/>
              <a:t>4: Raise Compensating Event</a:t>
            </a:r>
          </a:p>
        </p:txBody>
      </p:sp>
      <p:cxnSp>
        <p:nvCxnSpPr>
          <p:cNvPr id="20" name="Straight Arrow Connector 19">
            <a:extLst>
              <a:ext uri="{FF2B5EF4-FFF2-40B4-BE49-F238E27FC236}">
                <a16:creationId xmlns:a16="http://schemas.microsoft.com/office/drawing/2014/main" id="{344C0A98-BA42-1D4C-9FDE-D19B1AA611F3}"/>
              </a:ext>
            </a:extLst>
          </p:cNvPr>
          <p:cNvCxnSpPr>
            <a:cxnSpLocks/>
            <a:endCxn id="16" idx="1"/>
          </p:cNvCxnSpPr>
          <p:nvPr/>
        </p:nvCxnSpPr>
        <p:spPr>
          <a:xfrm>
            <a:off x="1365717" y="2253646"/>
            <a:ext cx="985618" cy="206590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80E549D-63E2-424E-BDEE-8911A4BBA7A9}"/>
              </a:ext>
            </a:extLst>
          </p:cNvPr>
          <p:cNvCxnSpPr>
            <a:cxnSpLocks/>
            <a:endCxn id="16" idx="4"/>
          </p:cNvCxnSpPr>
          <p:nvPr/>
        </p:nvCxnSpPr>
        <p:spPr>
          <a:xfrm flipH="1">
            <a:off x="3253209" y="2179529"/>
            <a:ext cx="3738402" cy="214001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5315828" y="3236848"/>
            <a:ext cx="1736989" cy="369332"/>
          </a:xfrm>
          <a:prstGeom prst="rect">
            <a:avLst/>
          </a:prstGeom>
          <a:noFill/>
        </p:spPr>
        <p:txBody>
          <a:bodyPr wrap="square" rtlCol="0">
            <a:spAutoFit/>
          </a:bodyPr>
          <a:lstStyle/>
          <a:p>
            <a:r>
              <a:rPr lang="en-US" dirty="0"/>
              <a:t>5: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10227" y="2632058"/>
            <a:ext cx="1736989" cy="369332"/>
          </a:xfrm>
          <a:prstGeom prst="rect">
            <a:avLst/>
          </a:prstGeom>
          <a:noFill/>
        </p:spPr>
        <p:txBody>
          <a:bodyPr wrap="square" rtlCol="0">
            <a:spAutoFit/>
          </a:bodyPr>
          <a:lstStyle/>
          <a:p>
            <a:r>
              <a:rPr lang="en-US" dirty="0"/>
              <a:t>5: Compensate</a:t>
            </a:r>
          </a:p>
        </p:txBody>
      </p:sp>
    </p:spTree>
    <p:extLst>
      <p:ext uri="{BB962C8B-B14F-4D97-AF65-F5344CB8AC3E}">
        <p14:creationId xmlns:p14="http://schemas.microsoft.com/office/powerpoint/2010/main" val="23963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Event Carried State Transfer</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31910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50</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Routing Slip</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2351335" y="417549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6" idx="2"/>
          </p:cNvCxnSpPr>
          <p:nvPr/>
        </p:nvCxnSpPr>
        <p:spPr>
          <a:xfrm flipH="1" flipV="1">
            <a:off x="2740093" y="4446395"/>
            <a:ext cx="694126" cy="4029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207817" y="4817956"/>
            <a:ext cx="2932371" cy="369332"/>
          </a:xfrm>
          <a:prstGeom prst="rect">
            <a:avLst/>
          </a:prstGeom>
          <a:noFill/>
        </p:spPr>
        <p:txBody>
          <a:bodyPr wrap="square" rtlCol="0">
            <a:spAutoFit/>
          </a:bodyPr>
          <a:lstStyle/>
          <a:p>
            <a:r>
              <a:rPr lang="en-US" dirty="0"/>
              <a:t>4: Raise Compensating Event</a:t>
            </a:r>
          </a:p>
        </p:txBody>
      </p:sp>
      <p:cxnSp>
        <p:nvCxnSpPr>
          <p:cNvPr id="20" name="Straight Arrow Connector 19">
            <a:extLst>
              <a:ext uri="{FF2B5EF4-FFF2-40B4-BE49-F238E27FC236}">
                <a16:creationId xmlns:a16="http://schemas.microsoft.com/office/drawing/2014/main" id="{344C0A98-BA42-1D4C-9FDE-D19B1AA611F3}"/>
              </a:ext>
            </a:extLst>
          </p:cNvPr>
          <p:cNvCxnSpPr>
            <a:cxnSpLocks/>
            <a:endCxn id="16" idx="1"/>
          </p:cNvCxnSpPr>
          <p:nvPr/>
        </p:nvCxnSpPr>
        <p:spPr>
          <a:xfrm>
            <a:off x="1365717" y="2253646"/>
            <a:ext cx="985618" cy="206590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80E549D-63E2-424E-BDEE-8911A4BBA7A9}"/>
              </a:ext>
            </a:extLst>
          </p:cNvPr>
          <p:cNvCxnSpPr>
            <a:cxnSpLocks/>
            <a:endCxn id="16" idx="4"/>
          </p:cNvCxnSpPr>
          <p:nvPr/>
        </p:nvCxnSpPr>
        <p:spPr>
          <a:xfrm flipH="1">
            <a:off x="3253209" y="2179529"/>
            <a:ext cx="3738402" cy="214001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5315828" y="3236848"/>
            <a:ext cx="1736989" cy="369332"/>
          </a:xfrm>
          <a:prstGeom prst="rect">
            <a:avLst/>
          </a:prstGeom>
          <a:noFill/>
        </p:spPr>
        <p:txBody>
          <a:bodyPr wrap="square" rtlCol="0">
            <a:spAutoFit/>
          </a:bodyPr>
          <a:lstStyle/>
          <a:p>
            <a:r>
              <a:rPr lang="en-US" dirty="0"/>
              <a:t>5: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10227" y="2632058"/>
            <a:ext cx="1736989" cy="369332"/>
          </a:xfrm>
          <a:prstGeom prst="rect">
            <a:avLst/>
          </a:prstGeom>
          <a:noFill/>
        </p:spPr>
        <p:txBody>
          <a:bodyPr wrap="square" rtlCol="0">
            <a:spAutoFit/>
          </a:bodyPr>
          <a:lstStyle/>
          <a:p>
            <a:r>
              <a:rPr lang="en-US" dirty="0"/>
              <a:t>5: Compensate</a:t>
            </a:r>
          </a:p>
        </p:txBody>
      </p:sp>
    </p:spTree>
    <p:extLst>
      <p:ext uri="{BB962C8B-B14F-4D97-AF65-F5344CB8AC3E}">
        <p14:creationId xmlns:p14="http://schemas.microsoft.com/office/powerpoint/2010/main" val="16733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51</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51</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1659006" y="4179496"/>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4515581" y="3204693"/>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2"/>
          </p:cNvCxnSpPr>
          <p:nvPr/>
        </p:nvCxnSpPr>
        <p:spPr>
          <a:xfrm flipH="1" flipV="1">
            <a:off x="4966518" y="3492792"/>
            <a:ext cx="2394482" cy="1433970"/>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331159" y="3588980"/>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5417455" y="2703971"/>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7228227" y="2150901"/>
            <a:ext cx="1736989" cy="369332"/>
          </a:xfrm>
          <a:prstGeom prst="rect">
            <a:avLst/>
          </a:prstGeom>
          <a:noFill/>
        </p:spPr>
        <p:txBody>
          <a:bodyPr wrap="square" rtlCol="0">
            <a:spAutoFit/>
          </a:bodyPr>
          <a:lstStyle/>
          <a:p>
            <a:r>
              <a:rPr lang="en-US" dirty="0"/>
              <a:t>2: Handle Event</a:t>
            </a:r>
          </a:p>
        </p:txBody>
      </p:sp>
      <p:sp>
        <p:nvSpPr>
          <p:cNvPr id="46" name="Lightning Bolt 45">
            <a:extLst>
              <a:ext uri="{FF2B5EF4-FFF2-40B4-BE49-F238E27FC236}">
                <a16:creationId xmlns:a16="http://schemas.microsoft.com/office/drawing/2014/main" id="{457D03A6-A714-4144-BC50-45C85FF381E4}"/>
              </a:ext>
            </a:extLst>
          </p:cNvPr>
          <p:cNvSpPr/>
          <p:nvPr/>
        </p:nvSpPr>
        <p:spPr>
          <a:xfrm>
            <a:off x="3705514" y="5187401"/>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2843691" y="6026321"/>
            <a:ext cx="2443050" cy="369332"/>
          </a:xfrm>
          <a:prstGeom prst="rect">
            <a:avLst/>
          </a:prstGeom>
          <a:noFill/>
        </p:spPr>
        <p:txBody>
          <a:bodyPr wrap="square" rtlCol="0">
            <a:spAutoFit/>
          </a:bodyPr>
          <a:lstStyle/>
          <a:p>
            <a:r>
              <a:rPr lang="en-US" dirty="0"/>
              <a:t>3: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Process Manager (Saga)</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7013907" y="294692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23" idx="7"/>
            <a:endCxn id="16" idx="2"/>
          </p:cNvCxnSpPr>
          <p:nvPr/>
        </p:nvCxnSpPr>
        <p:spPr>
          <a:xfrm flipH="1" flipV="1">
            <a:off x="7464844" y="3235027"/>
            <a:ext cx="219176" cy="176447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4454479" y="3582268"/>
            <a:ext cx="2932371" cy="369332"/>
          </a:xfrm>
          <a:prstGeom prst="rect">
            <a:avLst/>
          </a:prstGeom>
          <a:noFill/>
        </p:spPr>
        <p:txBody>
          <a:bodyPr wrap="square" rtlCol="0">
            <a:spAutoFit/>
          </a:bodyPr>
          <a:lstStyle/>
          <a:p>
            <a:r>
              <a:rPr lang="en-US" dirty="0"/>
              <a:t>4: Raise Compensating Event</a:t>
            </a:r>
          </a:p>
        </p:txBody>
      </p:sp>
      <p:cxnSp>
        <p:nvCxnSpPr>
          <p:cNvPr id="22" name="Straight Arrow Connector 21">
            <a:extLst>
              <a:ext uri="{FF2B5EF4-FFF2-40B4-BE49-F238E27FC236}">
                <a16:creationId xmlns:a16="http://schemas.microsoft.com/office/drawing/2014/main" id="{780E549D-63E2-424E-BDEE-8911A4BBA7A9}"/>
              </a:ext>
            </a:extLst>
          </p:cNvPr>
          <p:cNvCxnSpPr>
            <a:cxnSpLocks/>
            <a:stCxn id="5" idx="6"/>
            <a:endCxn id="16" idx="0"/>
          </p:cNvCxnSpPr>
          <p:nvPr/>
        </p:nvCxnSpPr>
        <p:spPr>
          <a:xfrm>
            <a:off x="6991611" y="2179529"/>
            <a:ext cx="473233" cy="76739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2489124" y="1890437"/>
            <a:ext cx="1736989" cy="369332"/>
          </a:xfrm>
          <a:prstGeom prst="rect">
            <a:avLst/>
          </a:prstGeom>
          <a:noFill/>
        </p:spPr>
        <p:txBody>
          <a:bodyPr wrap="square" rtlCol="0">
            <a:spAutoFit/>
          </a:bodyPr>
          <a:lstStyle/>
          <a:p>
            <a:r>
              <a:rPr lang="en-US" dirty="0"/>
              <a:t>6: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4380286" y="2075103"/>
            <a:ext cx="1736989" cy="369332"/>
          </a:xfrm>
          <a:prstGeom prst="rect">
            <a:avLst/>
          </a:prstGeom>
          <a:noFill/>
        </p:spPr>
        <p:txBody>
          <a:bodyPr wrap="square" rtlCol="0">
            <a:spAutoFit/>
          </a:bodyPr>
          <a:lstStyle/>
          <a:p>
            <a:r>
              <a:rPr lang="en-US" dirty="0"/>
              <a:t>5: Compensate</a:t>
            </a:r>
          </a:p>
        </p:txBody>
      </p:sp>
      <p:sp>
        <p:nvSpPr>
          <p:cNvPr id="23" name="Oval 22">
            <a:extLst>
              <a:ext uri="{FF2B5EF4-FFF2-40B4-BE49-F238E27FC236}">
                <a16:creationId xmlns:a16="http://schemas.microsoft.com/office/drawing/2014/main" id="{E2262084-9F43-C947-B67E-E70BAF9C40BF}"/>
              </a:ext>
            </a:extLst>
          </p:cNvPr>
          <p:cNvSpPr/>
          <p:nvPr/>
        </p:nvSpPr>
        <p:spPr>
          <a:xfrm>
            <a:off x="6057900" y="4744815"/>
            <a:ext cx="1905118" cy="1739111"/>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Process Manager</a:t>
            </a:r>
          </a:p>
        </p:txBody>
      </p:sp>
      <p:cxnSp>
        <p:nvCxnSpPr>
          <p:cNvPr id="31" name="Straight Arrow Connector 30">
            <a:extLst>
              <a:ext uri="{FF2B5EF4-FFF2-40B4-BE49-F238E27FC236}">
                <a16:creationId xmlns:a16="http://schemas.microsoft.com/office/drawing/2014/main" id="{29361F27-BCD0-CB40-87CD-49A02C2DED0B}"/>
              </a:ext>
            </a:extLst>
          </p:cNvPr>
          <p:cNvCxnSpPr>
            <a:cxnSpLocks/>
            <a:stCxn id="6" idx="6"/>
          </p:cNvCxnSpPr>
          <p:nvPr/>
        </p:nvCxnSpPr>
        <p:spPr>
          <a:xfrm>
            <a:off x="3437702" y="5006214"/>
            <a:ext cx="1077879" cy="750787"/>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766EDC5-DE16-D440-8470-20364452E6B4}"/>
              </a:ext>
            </a:extLst>
          </p:cNvPr>
          <p:cNvCxnSpPr>
            <a:cxnSpLocks/>
            <a:endCxn id="23" idx="2"/>
          </p:cNvCxnSpPr>
          <p:nvPr/>
        </p:nvCxnSpPr>
        <p:spPr>
          <a:xfrm>
            <a:off x="2451368" y="3014679"/>
            <a:ext cx="3606532" cy="259969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4" name="Direct Access Storage 43">
            <a:extLst>
              <a:ext uri="{FF2B5EF4-FFF2-40B4-BE49-F238E27FC236}">
                <a16:creationId xmlns:a16="http://schemas.microsoft.com/office/drawing/2014/main" id="{AC36777F-A45C-7740-8FA9-43DB6319B0C4}"/>
              </a:ext>
            </a:extLst>
          </p:cNvPr>
          <p:cNvSpPr/>
          <p:nvPr/>
        </p:nvSpPr>
        <p:spPr>
          <a:xfrm>
            <a:off x="4454479" y="5688882"/>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08E735F-3E5F-6B46-AF78-B795A61449DA}"/>
              </a:ext>
            </a:extLst>
          </p:cNvPr>
          <p:cNvCxnSpPr>
            <a:cxnSpLocks/>
            <a:endCxn id="44" idx="4"/>
          </p:cNvCxnSpPr>
          <p:nvPr/>
        </p:nvCxnSpPr>
        <p:spPr>
          <a:xfrm flipH="1">
            <a:off x="5356353" y="5692460"/>
            <a:ext cx="672250" cy="1404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F85E59F-A981-764D-B83B-41FEAC559493}"/>
              </a:ext>
            </a:extLst>
          </p:cNvPr>
          <p:cNvCxnSpPr>
            <a:cxnSpLocks/>
            <a:stCxn id="23" idx="1"/>
            <a:endCxn id="4" idx="5"/>
          </p:cNvCxnSpPr>
          <p:nvPr/>
        </p:nvCxnSpPr>
        <p:spPr>
          <a:xfrm flipH="1" flipV="1">
            <a:off x="2921127" y="2764107"/>
            <a:ext cx="3415771" cy="223539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39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43" grpId="0"/>
      <p:bldP spid="46" grpId="0" animBg="1"/>
      <p:bldP spid="49" grpId="0"/>
      <p:bldP spid="16" grpId="0" animBg="1"/>
      <p:bldP spid="19" grpId="0"/>
      <p:bldP spid="24" grpId="0"/>
      <p:bldP spid="25" grpId="0"/>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52</a:t>
            </a:fld>
            <a:endParaRPr lang="en-US"/>
          </a:p>
        </p:txBody>
      </p:sp>
    </p:spTree>
    <p:extLst>
      <p:ext uri="{BB962C8B-B14F-4D97-AF65-F5344CB8AC3E}">
        <p14:creationId xmlns:p14="http://schemas.microsoft.com/office/powerpoint/2010/main" val="4143464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7073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54</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135769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55</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312069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56</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492853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57</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51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58</a:t>
            </a:fld>
            <a:endParaRPr lang="en-US"/>
          </a:p>
        </p:txBody>
      </p:sp>
      <p:sp>
        <p:nvSpPr>
          <p:cNvPr id="3" name="TextBox 2"/>
          <p:cNvSpPr txBox="1"/>
          <p:nvPr/>
        </p:nvSpPr>
        <p:spPr>
          <a:xfrm>
            <a:off x="438409" y="701457"/>
            <a:ext cx="8392439" cy="1200329"/>
          </a:xfrm>
          <a:prstGeom prst="rect">
            <a:avLst/>
          </a:prstGeom>
          <a:noFill/>
        </p:spPr>
        <p:txBody>
          <a:bodyPr wrap="square" rtlCol="0">
            <a:spAutoFit/>
          </a:bodyPr>
          <a:lstStyle/>
          <a:p>
            <a:pPr algn="ctr"/>
            <a:r>
              <a:rPr lang="en-US" sz="2400" dirty="0"/>
              <a:t>So it would seem that in order to maintain availability we would need to choose to trade either C or A in the event of a network partition</a:t>
            </a:r>
          </a:p>
        </p:txBody>
      </p:sp>
      <p:sp>
        <p:nvSpPr>
          <p:cNvPr id="4" name="TextBox 3"/>
          <p:cNvSpPr txBox="1"/>
          <p:nvPr/>
        </p:nvSpPr>
        <p:spPr>
          <a:xfrm>
            <a:off x="438409" y="2542785"/>
            <a:ext cx="8392439" cy="1200329"/>
          </a:xfrm>
          <a:prstGeom prst="rect">
            <a:avLst/>
          </a:prstGeom>
          <a:noFill/>
        </p:spPr>
        <p:txBody>
          <a:bodyPr wrap="square" rtlCol="0">
            <a:spAutoFit/>
          </a:bodyPr>
          <a:lstStyle/>
          <a:p>
            <a:pPr algn="ctr"/>
            <a:r>
              <a:rPr lang="en-US" sz="2400" dirty="0"/>
              <a:t>Daniel </a:t>
            </a:r>
            <a:r>
              <a:rPr lang="en-US" sz="2400" dirty="0" err="1"/>
              <a:t>Abadi</a:t>
            </a:r>
            <a:r>
              <a:rPr lang="en-US" sz="2400" dirty="0"/>
              <a:t> noted that the issue with this was that a CP system could choose to trade C for A in the event of a partition, but an AP system must always trade C for P, even when there is no partition.</a:t>
            </a:r>
          </a:p>
        </p:txBody>
      </p:sp>
      <p:sp>
        <p:nvSpPr>
          <p:cNvPr id="5" name="TextBox 4"/>
          <p:cNvSpPr txBox="1"/>
          <p:nvPr/>
        </p:nvSpPr>
        <p:spPr>
          <a:xfrm>
            <a:off x="789140" y="4802865"/>
            <a:ext cx="7897660" cy="1200329"/>
          </a:xfrm>
          <a:prstGeom prst="rect">
            <a:avLst/>
          </a:prstGeom>
          <a:noFill/>
        </p:spPr>
        <p:txBody>
          <a:bodyPr wrap="square" rtlCol="0">
            <a:spAutoFit/>
          </a:bodyPr>
          <a:lstStyle/>
          <a:p>
            <a:pPr algn="ctr"/>
            <a:r>
              <a:rPr lang="en-US" sz="2400" dirty="0"/>
              <a:t>To gain AP I have to accept latency (L) especially over a WAN as I have to replicate data asynchronously. If I accept L, I MUST sacrifice C at all times.</a:t>
            </a:r>
          </a:p>
        </p:txBody>
      </p:sp>
    </p:spTree>
    <p:extLst>
      <p:ext uri="{BB962C8B-B14F-4D97-AF65-F5344CB8AC3E}">
        <p14:creationId xmlns:p14="http://schemas.microsoft.com/office/powerpoint/2010/main" val="12465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2112"/>
            <a:ext cx="8229600" cy="1143000"/>
          </a:xfrm>
        </p:spPr>
        <p:txBody>
          <a:bodyPr>
            <a:normAutofit/>
          </a:bodyPr>
          <a:lstStyle/>
          <a:p>
            <a:pPr algn="l"/>
            <a:r>
              <a:rPr lang="en-US" sz="2800" dirty="0"/>
              <a:t>PACELC</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
        <p:nvSpPr>
          <p:cNvPr id="6" name="Rectangle 5"/>
          <p:cNvSpPr/>
          <p:nvPr/>
        </p:nvSpPr>
        <p:spPr>
          <a:xfrm>
            <a:off x="626302" y="1896400"/>
            <a:ext cx="7966554" cy="830997"/>
          </a:xfrm>
          <a:prstGeom prst="rect">
            <a:avLst/>
          </a:prstGeom>
        </p:spPr>
        <p:txBody>
          <a:bodyPr wrap="square">
            <a:spAutoFit/>
          </a:bodyPr>
          <a:lstStyle/>
          <a:p>
            <a:pPr algn="ctr"/>
            <a:r>
              <a:rPr lang="en-US" sz="2400" dirty="0"/>
              <a:t>A trade-off exists between latency and consistency, even in absence of partitions,</a:t>
            </a:r>
          </a:p>
        </p:txBody>
      </p:sp>
      <p:sp>
        <p:nvSpPr>
          <p:cNvPr id="7" name="Rectangle 6"/>
          <p:cNvSpPr/>
          <p:nvPr/>
        </p:nvSpPr>
        <p:spPr>
          <a:xfrm>
            <a:off x="782878" y="3094056"/>
            <a:ext cx="7653402" cy="1569660"/>
          </a:xfrm>
          <a:prstGeom prst="rect">
            <a:avLst/>
          </a:prstGeom>
        </p:spPr>
        <p:txBody>
          <a:bodyPr wrap="square">
            <a:spAutoFit/>
          </a:bodyPr>
          <a:lstStyle/>
          <a:p>
            <a:pPr algn="ctr"/>
            <a:r>
              <a:rPr lang="en-US" sz="2400" dirty="0"/>
              <a:t>A high availability requirement implies that the system must replicate data. As soon as a distributed system replicates data, a tradeoff between consistency (C) and latency (L) arises.</a:t>
            </a:r>
          </a:p>
        </p:txBody>
      </p:sp>
      <p:sp>
        <p:nvSpPr>
          <p:cNvPr id="8" name="Rectangle 7">
            <a:extLst>
              <a:ext uri="{FF2B5EF4-FFF2-40B4-BE49-F238E27FC236}">
                <a16:creationId xmlns:a16="http://schemas.microsoft.com/office/drawing/2014/main" id="{E5D821A5-4CC3-F547-992F-9D9DC0D2F612}"/>
              </a:ext>
            </a:extLst>
          </p:cNvPr>
          <p:cNvSpPr/>
          <p:nvPr/>
        </p:nvSpPr>
        <p:spPr>
          <a:xfrm>
            <a:off x="745299" y="4663716"/>
            <a:ext cx="7653402" cy="1200329"/>
          </a:xfrm>
          <a:prstGeom prst="rect">
            <a:avLst/>
          </a:prstGeom>
        </p:spPr>
        <p:txBody>
          <a:bodyPr wrap="square">
            <a:spAutoFit/>
          </a:bodyPr>
          <a:lstStyle/>
          <a:p>
            <a:pPr algn="ctr"/>
            <a:r>
              <a:rPr lang="en-US" sz="2400" dirty="0"/>
              <a:t>In the presence of a Partition (P) choose Availability (A) or Consistency (C), else (E) choose Latency (L) or Consistency (C)</a:t>
            </a:r>
          </a:p>
        </p:txBody>
      </p:sp>
    </p:spTree>
    <p:extLst>
      <p:ext uri="{BB962C8B-B14F-4D97-AF65-F5344CB8AC3E}">
        <p14:creationId xmlns:p14="http://schemas.microsoft.com/office/powerpoint/2010/main" val="18552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6</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2" y="2863491"/>
            <a:ext cx="3226052" cy="175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4FFC75-05AA-B64C-9FEC-5EB22AFE8037}"/>
              </a:ext>
            </a:extLst>
          </p:cNvPr>
          <p:cNvCxnSpPr>
            <a:cxnSpLocks/>
            <a:stCxn id="8" idx="2"/>
          </p:cNvCxnSpPr>
          <p:nvPr/>
        </p:nvCxnSpPr>
        <p:spPr>
          <a:xfrm>
            <a:off x="1204415" y="3618036"/>
            <a:ext cx="3004680" cy="7684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617280"/>
            <a:ext cx="207675" cy="22612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p:cNvCxnSpPr>
          <p:nvPr/>
        </p:nvCxnSpPr>
        <p:spPr>
          <a:xfrm flipH="1" flipV="1">
            <a:off x="4250290" y="3959011"/>
            <a:ext cx="275794" cy="150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flipH="1" flipV="1">
            <a:off x="1195754" y="3560269"/>
            <a:ext cx="2535589" cy="264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F85FD57-BFC0-2D45-81E1-E700B5F02964}"/>
              </a:ext>
            </a:extLst>
          </p:cNvPr>
          <p:cNvCxnSpPr>
            <a:cxnSpLocks/>
          </p:cNvCxnSpPr>
          <p:nvPr/>
        </p:nvCxnSpPr>
        <p:spPr>
          <a:xfrm flipV="1">
            <a:off x="1585381" y="3202018"/>
            <a:ext cx="1211758" cy="624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9836EAE-B522-CD48-8C8B-710B2AEA2261}"/>
              </a:ext>
            </a:extLst>
          </p:cNvPr>
          <p:cNvCxnSpPr>
            <a:cxnSpLocks/>
          </p:cNvCxnSpPr>
          <p:nvPr/>
        </p:nvCxnSpPr>
        <p:spPr>
          <a:xfrm flipH="1">
            <a:off x="4934906" y="3588585"/>
            <a:ext cx="1144227" cy="672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00C54B9-A8B4-B64F-85A8-4E747B807B27}"/>
              </a:ext>
            </a:extLst>
          </p:cNvPr>
          <p:cNvCxnSpPr>
            <a:cxnSpLocks/>
          </p:cNvCxnSpPr>
          <p:nvPr/>
        </p:nvCxnSpPr>
        <p:spPr>
          <a:xfrm>
            <a:off x="913804" y="3451180"/>
            <a:ext cx="4580121" cy="1809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57EB117-C6E1-3C4A-A1FD-57E435CF145E}"/>
              </a:ext>
            </a:extLst>
          </p:cNvPr>
          <p:cNvCxnSpPr>
            <a:cxnSpLocks/>
          </p:cNvCxnSpPr>
          <p:nvPr/>
        </p:nvCxnSpPr>
        <p:spPr>
          <a:xfrm>
            <a:off x="769175" y="3335345"/>
            <a:ext cx="6281975" cy="75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507831"/>
          </a:xfrm>
          <a:prstGeom prst="rect">
            <a:avLst/>
          </a:prstGeom>
          <a:noFill/>
        </p:spPr>
        <p:txBody>
          <a:bodyPr wrap="square" rtlCol="0">
            <a:spAutoFit/>
          </a:bodyPr>
          <a:lstStyle/>
          <a:p>
            <a:r>
              <a:rPr lang="en-US" sz="1350" dirty="0"/>
              <a:t>{POST: New Booking}</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Booking}</a:t>
            </a:r>
          </a:p>
        </p:txBody>
      </p:sp>
      <p:sp>
        <p:nvSpPr>
          <p:cNvPr id="33" name="TextBox 32">
            <a:extLst>
              <a:ext uri="{FF2B5EF4-FFF2-40B4-BE49-F238E27FC236}">
                <a16:creationId xmlns:a16="http://schemas.microsoft.com/office/drawing/2014/main" id="{E120028E-554C-934F-9510-B17F10E10644}"/>
              </a:ext>
            </a:extLst>
          </p:cNvPr>
          <p:cNvSpPr txBox="1"/>
          <p:nvPr/>
        </p:nvSpPr>
        <p:spPr>
          <a:xfrm>
            <a:off x="2077149" y="4026386"/>
            <a:ext cx="1844090" cy="253916"/>
          </a:xfrm>
          <a:prstGeom prst="rect">
            <a:avLst/>
          </a:prstGeom>
          <a:noFill/>
        </p:spPr>
        <p:txBody>
          <a:bodyPr wrap="square" rtlCol="0">
            <a:spAutoFit/>
          </a:bodyPr>
          <a:lstStyle/>
          <a:p>
            <a:r>
              <a:rPr lang="en-US" sz="1050" dirty="0"/>
              <a:t>{Write New Booking}</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3885659" y="3728178"/>
            <a:ext cx="1844090" cy="253916"/>
          </a:xfrm>
          <a:prstGeom prst="rect">
            <a:avLst/>
          </a:prstGeom>
          <a:noFill/>
        </p:spPr>
        <p:txBody>
          <a:bodyPr wrap="square" rtlCol="0">
            <a:spAutoFit/>
          </a:bodyPr>
          <a:lstStyle/>
          <a:p>
            <a:r>
              <a:rPr lang="en-US" sz="1050" dirty="0"/>
              <a:t>{Create Account Objects}</a:t>
            </a:r>
          </a:p>
        </p:txBody>
      </p:sp>
      <p:sp>
        <p:nvSpPr>
          <p:cNvPr id="39" name="TextBox 38">
            <a:extLst>
              <a:ext uri="{FF2B5EF4-FFF2-40B4-BE49-F238E27FC236}">
                <a16:creationId xmlns:a16="http://schemas.microsoft.com/office/drawing/2014/main" id="{DD7F7908-2548-B147-AADC-4ED80B4DE6CE}"/>
              </a:ext>
            </a:extLst>
          </p:cNvPr>
          <p:cNvSpPr txBox="1"/>
          <p:nvPr/>
        </p:nvSpPr>
        <p:spPr>
          <a:xfrm>
            <a:off x="2122862" y="3702673"/>
            <a:ext cx="1844090" cy="253916"/>
          </a:xfrm>
          <a:prstGeom prst="rect">
            <a:avLst/>
          </a:prstGeom>
          <a:noFill/>
        </p:spPr>
        <p:txBody>
          <a:bodyPr wrap="square" rtlCol="0">
            <a:spAutoFit/>
          </a:bodyPr>
          <a:lstStyle/>
          <a:p>
            <a:r>
              <a:rPr lang="en-US" sz="1050" dirty="0"/>
              <a:t>{Get CC Details}</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99990" y="2945231"/>
            <a:ext cx="1844090" cy="253916"/>
          </a:xfrm>
          <a:prstGeom prst="rect">
            <a:avLst/>
          </a:prstGeom>
          <a:noFill/>
        </p:spPr>
        <p:txBody>
          <a:bodyPr wrap="square" rtlCol="0">
            <a:spAutoFit/>
          </a:bodyPr>
          <a:lstStyle/>
          <a:p>
            <a:r>
              <a:rPr lang="en-US" sz="1050" dirty="0"/>
              <a:t>{Take Payment}</a:t>
            </a:r>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036615" y="3412421"/>
            <a:ext cx="1844090" cy="253916"/>
          </a:xfrm>
          <a:prstGeom prst="rect">
            <a:avLst/>
          </a:prstGeom>
          <a:noFill/>
        </p:spPr>
        <p:txBody>
          <a:bodyPr wrap="square" rtlCol="0">
            <a:spAutoFit/>
          </a:bodyPr>
          <a:lstStyle/>
          <a:p>
            <a:r>
              <a:rPr lang="en-US" sz="1050" dirty="0"/>
              <a:t>{Ready Housekeeping}</a:t>
            </a:r>
          </a:p>
        </p:txBody>
      </p:sp>
      <p:cxnSp>
        <p:nvCxnSpPr>
          <p:cNvPr id="58" name="Straight Arrow Connector 57">
            <a:extLst>
              <a:ext uri="{FF2B5EF4-FFF2-40B4-BE49-F238E27FC236}">
                <a16:creationId xmlns:a16="http://schemas.microsoft.com/office/drawing/2014/main" id="{DA309B78-7582-D846-A3D8-6B60D0EAFFCD}"/>
              </a:ext>
            </a:extLst>
          </p:cNvPr>
          <p:cNvCxnSpPr>
            <a:cxnSpLocks/>
          </p:cNvCxnSpPr>
          <p:nvPr/>
        </p:nvCxnSpPr>
        <p:spPr>
          <a:xfrm flipH="1" flipV="1">
            <a:off x="6974016" y="1443409"/>
            <a:ext cx="487442" cy="15085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D0CB682-68AB-774A-804B-96FDC39CEDD6}"/>
              </a:ext>
            </a:extLst>
          </p:cNvPr>
          <p:cNvSpPr txBox="1"/>
          <p:nvPr/>
        </p:nvSpPr>
        <p:spPr>
          <a:xfrm>
            <a:off x="6455365" y="1837982"/>
            <a:ext cx="1844090" cy="253916"/>
          </a:xfrm>
          <a:prstGeom prst="rect">
            <a:avLst/>
          </a:prstGeom>
          <a:noFill/>
        </p:spPr>
        <p:txBody>
          <a:bodyPr wrap="square" rtlCol="0">
            <a:spAutoFit/>
          </a:bodyPr>
          <a:lstStyle/>
          <a:p>
            <a:r>
              <a:rPr lang="en-US" sz="1050" dirty="0"/>
              <a:t>{Call Channels}</a:t>
            </a:r>
          </a:p>
        </p:txBody>
      </p:sp>
      <p:cxnSp>
        <p:nvCxnSpPr>
          <p:cNvPr id="62" name="Straight Arrow Connector 61">
            <a:extLst>
              <a:ext uri="{FF2B5EF4-FFF2-40B4-BE49-F238E27FC236}">
                <a16:creationId xmlns:a16="http://schemas.microsoft.com/office/drawing/2014/main" id="{66270837-7DBE-A746-89C0-018A58A59622}"/>
              </a:ext>
            </a:extLst>
          </p:cNvPr>
          <p:cNvCxnSpPr>
            <a:cxnSpLocks/>
          </p:cNvCxnSpPr>
          <p:nvPr/>
        </p:nvCxnSpPr>
        <p:spPr>
          <a:xfrm flipH="1">
            <a:off x="4934906" y="3708722"/>
            <a:ext cx="1992772" cy="677727"/>
          </a:xfrm>
          <a:prstGeom prst="straightConnector1">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40E6C5-38E7-2744-92E5-6B732081E188}"/>
              </a:ext>
            </a:extLst>
          </p:cNvPr>
          <p:cNvSpPr txBox="1"/>
          <p:nvPr/>
        </p:nvSpPr>
        <p:spPr>
          <a:xfrm>
            <a:off x="5882898" y="3991282"/>
            <a:ext cx="1844090" cy="253916"/>
          </a:xfrm>
          <a:prstGeom prst="rect">
            <a:avLst/>
          </a:prstGeom>
          <a:noFill/>
        </p:spPr>
        <p:txBody>
          <a:bodyPr wrap="square" rtlCol="0">
            <a:spAutoFit/>
          </a:bodyPr>
          <a:lstStyle/>
          <a:p>
            <a:r>
              <a:rPr lang="en-US" sz="1050" dirty="0"/>
              <a:t>{Get Channels}</a:t>
            </a:r>
          </a:p>
        </p:txBody>
      </p:sp>
      <p:cxnSp>
        <p:nvCxnSpPr>
          <p:cNvPr id="65" name="Straight Arrow Connector 64">
            <a:extLst>
              <a:ext uri="{FF2B5EF4-FFF2-40B4-BE49-F238E27FC236}">
                <a16:creationId xmlns:a16="http://schemas.microsoft.com/office/drawing/2014/main" id="{D9C10A21-62B6-0442-9394-05C00B9B1C98}"/>
              </a:ext>
            </a:extLst>
          </p:cNvPr>
          <p:cNvCxnSpPr>
            <a:cxnSpLocks/>
            <a:endCxn id="53" idx="1"/>
          </p:cNvCxnSpPr>
          <p:nvPr/>
        </p:nvCxnSpPr>
        <p:spPr>
          <a:xfrm>
            <a:off x="745193" y="3540125"/>
            <a:ext cx="3517604" cy="8232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CBE405-F40B-934E-8D94-F4A968121074}"/>
              </a:ext>
            </a:extLst>
          </p:cNvPr>
          <p:cNvSpPr txBox="1"/>
          <p:nvPr/>
        </p:nvSpPr>
        <p:spPr>
          <a:xfrm>
            <a:off x="269378" y="3739097"/>
            <a:ext cx="1844090" cy="253916"/>
          </a:xfrm>
          <a:prstGeom prst="rect">
            <a:avLst/>
          </a:prstGeom>
          <a:noFill/>
        </p:spPr>
        <p:txBody>
          <a:bodyPr wrap="square" rtlCol="0">
            <a:spAutoFit/>
          </a:bodyPr>
          <a:lstStyle/>
          <a:p>
            <a:r>
              <a:rPr lang="en-US" sz="1050" dirty="0"/>
              <a:t>{Update Booking}</a:t>
            </a:r>
          </a:p>
        </p:txBody>
      </p:sp>
      <p:sp>
        <p:nvSpPr>
          <p:cNvPr id="67" name="TextBox 66">
            <a:extLst>
              <a:ext uri="{FF2B5EF4-FFF2-40B4-BE49-F238E27FC236}">
                <a16:creationId xmlns:a16="http://schemas.microsoft.com/office/drawing/2014/main" id="{87730539-4059-8241-8CCC-5D820AECC54B}"/>
              </a:ext>
            </a:extLst>
          </p:cNvPr>
          <p:cNvSpPr txBox="1"/>
          <p:nvPr/>
        </p:nvSpPr>
        <p:spPr>
          <a:xfrm>
            <a:off x="5049847" y="3667877"/>
            <a:ext cx="1844090" cy="253916"/>
          </a:xfrm>
          <a:prstGeom prst="rect">
            <a:avLst/>
          </a:prstGeom>
          <a:noFill/>
        </p:spPr>
        <p:txBody>
          <a:bodyPr wrap="square" rtlCol="0">
            <a:spAutoFit/>
          </a:bodyPr>
          <a:lstStyle/>
          <a:p>
            <a:r>
              <a:rPr lang="en-US" sz="1050" dirty="0"/>
              <a:t>{Write Housekeeping}</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746560" y="3009986"/>
            <a:ext cx="1844090" cy="253916"/>
          </a:xfrm>
          <a:prstGeom prst="rect">
            <a:avLst/>
          </a:prstGeom>
          <a:noFill/>
        </p:spPr>
        <p:txBody>
          <a:bodyPr wrap="square" rtlCol="0">
            <a:spAutoFit/>
          </a:bodyPr>
          <a:lstStyle/>
          <a:p>
            <a:r>
              <a:rPr lang="en-US" sz="1050" dirty="0"/>
              <a:t>{Inform Channels}</a:t>
            </a:r>
          </a:p>
        </p:txBody>
      </p:sp>
    </p:spTree>
    <p:extLst>
      <p:ext uri="{BB962C8B-B14F-4D97-AF65-F5344CB8AC3E}">
        <p14:creationId xmlns:p14="http://schemas.microsoft.com/office/powerpoint/2010/main" val="5671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3" grpId="0"/>
      <p:bldP spid="35" grpId="0"/>
      <p:bldP spid="36" grpId="0"/>
      <p:bldP spid="39" grpId="0"/>
      <p:bldP spid="40" grpId="0"/>
      <p:bldP spid="46" grpId="0"/>
      <p:bldP spid="48" grpId="0"/>
      <p:bldP spid="60" grpId="0"/>
      <p:bldP spid="63" grpId="0"/>
      <p:bldP spid="66" grpId="0"/>
      <p:bldP spid="67" grpId="0"/>
      <p:bldP spid="67" grpId="1"/>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6281619" cy="507831"/>
          </a:xfrm>
          <a:prstGeom prst="rect">
            <a:avLst/>
          </a:prstGeom>
          <a:noFill/>
        </p:spPr>
        <p:txBody>
          <a:bodyPr wrap="square" rtlCol="0">
            <a:spAutoFit/>
          </a:bodyPr>
          <a:lstStyle/>
          <a:p>
            <a:pPr algn="ctr"/>
            <a:r>
              <a:rPr lang="en-US" sz="2700" b="1" dirty="0"/>
              <a:t>  Messaging trades latency for availability</a:t>
            </a:r>
          </a:p>
        </p:txBody>
      </p:sp>
      <p:sp>
        <p:nvSpPr>
          <p:cNvPr id="21" name="Rectangle 20">
            <a:extLst>
              <a:ext uri="{FF2B5EF4-FFF2-40B4-BE49-F238E27FC236}">
                <a16:creationId xmlns:a16="http://schemas.microsoft.com/office/drawing/2014/main" id="{4F12E184-BD8F-6648-9B3D-F4E950E67509}"/>
              </a:ext>
            </a:extLst>
          </p:cNvPr>
          <p:cNvSpPr/>
          <p:nvPr/>
        </p:nvSpPr>
        <p:spPr>
          <a:xfrm>
            <a:off x="1458746" y="5189415"/>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5CB2D1DA-1AEE-F946-8745-C4BF2C36A8D8}"/>
              </a:ext>
            </a:extLst>
          </p:cNvPr>
          <p:cNvCxnSpPr>
            <a:cxnSpLocks/>
          </p:cNvCxnSpPr>
          <p:nvPr/>
        </p:nvCxnSpPr>
        <p:spPr>
          <a:xfrm flipV="1">
            <a:off x="6664260" y="379622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37178C6D-D21A-0742-A126-A6A3136AF419}"/>
              </a:ext>
            </a:extLst>
          </p:cNvPr>
          <p:cNvSpPr/>
          <p:nvPr/>
        </p:nvSpPr>
        <p:spPr>
          <a:xfrm>
            <a:off x="6581562" y="444099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a:extLst>
              <a:ext uri="{FF2B5EF4-FFF2-40B4-BE49-F238E27FC236}">
                <a16:creationId xmlns:a16="http://schemas.microsoft.com/office/drawing/2014/main" id="{360D181C-23EE-5740-B08F-850840939F7D}"/>
              </a:ext>
            </a:extLst>
          </p:cNvPr>
          <p:cNvSpPr txBox="1"/>
          <p:nvPr/>
        </p:nvSpPr>
        <p:spPr>
          <a:xfrm>
            <a:off x="4247424" y="5357781"/>
            <a:ext cx="649152" cy="300082"/>
          </a:xfrm>
          <a:prstGeom prst="rect">
            <a:avLst/>
          </a:prstGeom>
          <a:noFill/>
        </p:spPr>
        <p:txBody>
          <a:bodyPr wrap="none" rtlCol="0">
            <a:spAutoFit/>
          </a:bodyPr>
          <a:lstStyle/>
          <a:p>
            <a:r>
              <a:rPr lang="en-US" sz="1350" dirty="0"/>
              <a:t>Broker</a:t>
            </a:r>
          </a:p>
        </p:txBody>
      </p:sp>
      <p:pic>
        <p:nvPicPr>
          <p:cNvPr id="18" name="Graphic 17" descr="Envelope">
            <a:extLst>
              <a:ext uri="{FF2B5EF4-FFF2-40B4-BE49-F238E27FC236}">
                <a16:creationId xmlns:a16="http://schemas.microsoft.com/office/drawing/2014/main" id="{10CA4B06-58A1-2249-8C2F-273F207327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0397" y="4189747"/>
            <a:ext cx="421275" cy="421275"/>
          </a:xfrm>
          <a:prstGeom prst="rect">
            <a:avLst/>
          </a:prstGeom>
        </p:spPr>
      </p:pic>
      <p:pic>
        <p:nvPicPr>
          <p:cNvPr id="4" name="Graphic 3" descr="Lightning bolt">
            <a:extLst>
              <a:ext uri="{FF2B5EF4-FFF2-40B4-BE49-F238E27FC236}">
                <a16:creationId xmlns:a16="http://schemas.microsoft.com/office/drawing/2014/main" id="{7AE80525-EBEA-7841-8914-F2CC8F3DF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039214"/>
            <a:ext cx="914400" cy="1846986"/>
          </a:xfrm>
          <a:prstGeom prst="rect">
            <a:avLst/>
          </a:prstGeom>
        </p:spPr>
      </p:pic>
    </p:spTree>
    <p:extLst>
      <p:ext uri="{BB962C8B-B14F-4D97-AF65-F5344CB8AC3E}">
        <p14:creationId xmlns:p14="http://schemas.microsoft.com/office/powerpoint/2010/main" val="26431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312 0.05648 L 0.11337 0.08148 C 0.13628 0.08727 0.171 0.0875 0.20746 0.08287 C 0.2493 0.07754 0.28316 0.06852 0.30677 0.05671 L 0.42031 0.00301 " pathEditMode="relative" rAng="0" ptsTypes="AAAAA">
                                      <p:cBhvr>
                                        <p:cTn id="6" dur="2000" fill="hold"/>
                                        <p:tgtEl>
                                          <p:spTgt spid="18"/>
                                        </p:tgtEl>
                                        <p:attrNameLst>
                                          <p:attrName>ppt_x</p:attrName>
                                          <p:attrName>ppt_y</p:attrName>
                                        </p:attrNameLst>
                                      </p:cBhvr>
                                      <p:rCtr x="20851" y="-1204"/>
                                    </p:animMotion>
                                  </p:childTnLst>
                                  <p:subTnLst>
                                    <p:set>
                                      <p:cBhvr override="childStyle">
                                        <p:cTn dur="1" fill="hold" display="0" masterRel="sameClick" afterEffect="1">
                                          <p:stCondLst>
                                            <p:cond evt="end" delay="0">
                                              <p:tn val="5"/>
                                            </p:cond>
                                          </p:stCondLst>
                                        </p:cTn>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6281617" cy="507831"/>
          </a:xfrm>
          <a:prstGeom prst="rect">
            <a:avLst/>
          </a:prstGeom>
          <a:noFill/>
        </p:spPr>
        <p:txBody>
          <a:bodyPr wrap="square" rtlCol="0">
            <a:spAutoFit/>
          </a:bodyPr>
          <a:lstStyle/>
          <a:p>
            <a:pPr algn="ctr"/>
            <a:r>
              <a:rPr lang="en-US" sz="2700" b="1" dirty="0"/>
              <a:t> Messaging has Bulkheads</a:t>
            </a:r>
          </a:p>
        </p:txBody>
      </p:sp>
      <p:sp>
        <p:nvSpPr>
          <p:cNvPr id="21" name="Rectangle 20">
            <a:extLst>
              <a:ext uri="{FF2B5EF4-FFF2-40B4-BE49-F238E27FC236}">
                <a16:creationId xmlns:a16="http://schemas.microsoft.com/office/drawing/2014/main" id="{4F12E184-BD8F-6648-9B3D-F4E950E67509}"/>
              </a:ext>
            </a:extLst>
          </p:cNvPr>
          <p:cNvSpPr/>
          <p:nvPr/>
        </p:nvSpPr>
        <p:spPr>
          <a:xfrm>
            <a:off x="1458746" y="5189415"/>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5CB2D1DA-1AEE-F946-8745-C4BF2C36A8D8}"/>
              </a:ext>
            </a:extLst>
          </p:cNvPr>
          <p:cNvCxnSpPr>
            <a:cxnSpLocks/>
          </p:cNvCxnSpPr>
          <p:nvPr/>
        </p:nvCxnSpPr>
        <p:spPr>
          <a:xfrm flipV="1">
            <a:off x="6664260" y="379622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37178C6D-D21A-0742-A126-A6A3136AF419}"/>
              </a:ext>
            </a:extLst>
          </p:cNvPr>
          <p:cNvSpPr/>
          <p:nvPr/>
        </p:nvSpPr>
        <p:spPr>
          <a:xfrm>
            <a:off x="6581562" y="444099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a:extLst>
              <a:ext uri="{FF2B5EF4-FFF2-40B4-BE49-F238E27FC236}">
                <a16:creationId xmlns:a16="http://schemas.microsoft.com/office/drawing/2014/main" id="{360D181C-23EE-5740-B08F-850840939F7D}"/>
              </a:ext>
            </a:extLst>
          </p:cNvPr>
          <p:cNvSpPr txBox="1"/>
          <p:nvPr/>
        </p:nvSpPr>
        <p:spPr>
          <a:xfrm>
            <a:off x="4247424" y="5357781"/>
            <a:ext cx="649152" cy="300082"/>
          </a:xfrm>
          <a:prstGeom prst="rect">
            <a:avLst/>
          </a:prstGeom>
          <a:noFill/>
        </p:spPr>
        <p:txBody>
          <a:bodyPr wrap="none" rtlCol="0">
            <a:spAutoFit/>
          </a:bodyPr>
          <a:lstStyle/>
          <a:p>
            <a:r>
              <a:rPr lang="en-US" sz="1350" dirty="0"/>
              <a:t>Broker</a:t>
            </a:r>
          </a:p>
        </p:txBody>
      </p:sp>
      <p:cxnSp>
        <p:nvCxnSpPr>
          <p:cNvPr id="5" name="Straight Connector 4">
            <a:extLst>
              <a:ext uri="{FF2B5EF4-FFF2-40B4-BE49-F238E27FC236}">
                <a16:creationId xmlns:a16="http://schemas.microsoft.com/office/drawing/2014/main" id="{35513EDC-3E0A-3E48-A8B8-508F26C8BD54}"/>
              </a:ext>
            </a:extLst>
          </p:cNvPr>
          <p:cNvCxnSpPr/>
          <p:nvPr/>
        </p:nvCxnSpPr>
        <p:spPr>
          <a:xfrm>
            <a:off x="4466897" y="1786759"/>
            <a:ext cx="0" cy="3134615"/>
          </a:xfrm>
          <a:prstGeom prst="line">
            <a:avLst/>
          </a:prstGeom>
          <a:ln w="177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209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RabbitMQ and CAP Theorem</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spTree>
    <p:extLst>
      <p:ext uri="{BB962C8B-B14F-4D97-AF65-F5344CB8AC3E}">
        <p14:creationId xmlns:p14="http://schemas.microsoft.com/office/powerpoint/2010/main" val="3367512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10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437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85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250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783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847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0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504739" y="233431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240245"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308384" y="438821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382008"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20661" y="440375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8241D194-4F11-3240-B1A4-C56094D8AA02}"/>
              </a:ext>
            </a:extLst>
          </p:cNvPr>
          <p:cNvSpPr txBox="1"/>
          <p:nvPr/>
        </p:nvSpPr>
        <p:spPr>
          <a:xfrm>
            <a:off x="5156867" y="4263741"/>
            <a:ext cx="1193192" cy="923330"/>
          </a:xfrm>
          <a:prstGeom prst="rect">
            <a:avLst/>
          </a:prstGeom>
          <a:noFill/>
        </p:spPr>
        <p:txBody>
          <a:bodyPr wrap="square" rtlCol="0">
            <a:spAutoFit/>
          </a:bodyPr>
          <a:lstStyle/>
          <a:p>
            <a:pPr algn="ctr"/>
            <a:r>
              <a:rPr lang="en-US" sz="1350" dirty="0"/>
              <a:t>Channels subscribes to a ‘topic’ on the broker</a:t>
            </a:r>
          </a:p>
        </p:txBody>
      </p:sp>
      <p:sp>
        <p:nvSpPr>
          <p:cNvPr id="43" name="TextBox 42">
            <a:extLst>
              <a:ext uri="{FF2B5EF4-FFF2-40B4-BE49-F238E27FC236}">
                <a16:creationId xmlns:a16="http://schemas.microsoft.com/office/drawing/2014/main" id="{C11B2BDA-6F1A-8D49-A7C8-14DB792680FA}"/>
              </a:ext>
            </a:extLst>
          </p:cNvPr>
          <p:cNvSpPr txBox="1"/>
          <p:nvPr/>
        </p:nvSpPr>
        <p:spPr>
          <a:xfrm>
            <a:off x="555638" y="4199874"/>
            <a:ext cx="1193192" cy="1131079"/>
          </a:xfrm>
          <a:prstGeom prst="rect">
            <a:avLst/>
          </a:prstGeom>
          <a:noFill/>
        </p:spPr>
        <p:txBody>
          <a:bodyPr wrap="square" rtlCol="0">
            <a:spAutoFit/>
          </a:bodyPr>
          <a:lstStyle/>
          <a:p>
            <a:pPr algn="ctr"/>
            <a:r>
              <a:rPr lang="en-US" sz="1350" dirty="0"/>
              <a:t>Consumer has no notion of producer, just a topic on </a:t>
            </a:r>
            <a:r>
              <a:rPr lang="en-US" sz="1350" dirty="0" err="1"/>
              <a:t>tbe</a:t>
            </a:r>
            <a:r>
              <a:rPr lang="en-US" sz="1350" dirty="0"/>
              <a:t> broker</a:t>
            </a:r>
          </a:p>
        </p:txBody>
      </p:sp>
      <p:sp>
        <p:nvSpPr>
          <p:cNvPr id="30" name="TextBox 29">
            <a:extLst>
              <a:ext uri="{FF2B5EF4-FFF2-40B4-BE49-F238E27FC236}">
                <a16:creationId xmlns:a16="http://schemas.microsoft.com/office/drawing/2014/main" id="{68083A7F-B779-0548-BBEF-6A8FB446CF36}"/>
              </a:ext>
            </a:extLst>
          </p:cNvPr>
          <p:cNvSpPr txBox="1"/>
          <p:nvPr/>
        </p:nvSpPr>
        <p:spPr>
          <a:xfrm>
            <a:off x="2038572" y="1785891"/>
            <a:ext cx="4556647" cy="507831"/>
          </a:xfrm>
          <a:prstGeom prst="rect">
            <a:avLst/>
          </a:prstGeom>
          <a:noFill/>
        </p:spPr>
        <p:txBody>
          <a:bodyPr wrap="square" rtlCol="0">
            <a:spAutoFit/>
          </a:bodyPr>
          <a:lstStyle/>
          <a:p>
            <a:r>
              <a:rPr lang="en-US" sz="1350" dirty="0"/>
              <a:t>“</a:t>
            </a:r>
            <a:r>
              <a:rPr lang="en-GB" sz="1350" dirty="0"/>
              <a:t>Messaging over a lightweight message bus such as RabbitMQ</a:t>
            </a:r>
            <a:r>
              <a:rPr lang="en-US" sz="1350" dirty="0"/>
              <a:t>”</a:t>
            </a:r>
          </a:p>
        </p:txBody>
      </p:sp>
      <p:sp>
        <p:nvSpPr>
          <p:cNvPr id="31" name="TextBox 30">
            <a:extLst>
              <a:ext uri="{FF2B5EF4-FFF2-40B4-BE49-F238E27FC236}">
                <a16:creationId xmlns:a16="http://schemas.microsoft.com/office/drawing/2014/main" id="{A1B495C0-1EA5-1346-8D3D-D206676F0A34}"/>
              </a:ext>
            </a:extLst>
          </p:cNvPr>
          <p:cNvSpPr txBox="1"/>
          <p:nvPr/>
        </p:nvSpPr>
        <p:spPr>
          <a:xfrm>
            <a:off x="5355750" y="2027643"/>
            <a:ext cx="1414880" cy="230832"/>
          </a:xfrm>
          <a:prstGeom prst="rect">
            <a:avLst/>
          </a:prstGeom>
          <a:noFill/>
        </p:spPr>
        <p:txBody>
          <a:bodyPr wrap="square" rtlCol="0">
            <a:spAutoFit/>
          </a:bodyPr>
          <a:lstStyle/>
          <a:p>
            <a:pPr algn="ctr"/>
            <a:r>
              <a:rPr lang="en-US" sz="900" dirty="0"/>
              <a:t>Fowler and Lewis</a:t>
            </a:r>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5020" y="232016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3983003" y="442375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7</a:t>
            </a:fld>
            <a:endParaRPr lang="en-GB"/>
          </a:p>
        </p:txBody>
      </p:sp>
    </p:spTree>
    <p:extLst>
      <p:ext uri="{BB962C8B-B14F-4D97-AF65-F5344CB8AC3E}">
        <p14:creationId xmlns:p14="http://schemas.microsoft.com/office/powerpoint/2010/main" val="312037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16667E-6 3.33333E-6 L 0.13346 0.04004 C 0.16145 0.04907 0.20325 0.05393 0.24687 0.05393 C 0.29674 0.05393 0.33658 0.04907 0.36458 0.04004 L 0.4983 3.33333E-6 " pathEditMode="relative" rAng="0" ptsTypes="AAAAA">
                                      <p:cBhvr>
                                        <p:cTn id="22" dur="2000" fill="hold"/>
                                        <p:tgtEl>
                                          <p:spTgt spid="32"/>
                                        </p:tgtEl>
                                        <p:attrNameLst>
                                          <p:attrName>ppt_x</p:attrName>
                                          <p:attrName>ppt_y</p:attrName>
                                        </p:attrNameLst>
                                      </p:cBhvr>
                                      <p:rCtr x="24909" y="2685"/>
                                    </p:animMotion>
                                  </p:childTnLst>
                                  <p:subTnLst>
                                    <p:set>
                                      <p:cBhvr override="childStyle">
                                        <p:cTn dur="1" fill="hold" display="0" masterRel="sameClick" afterEffect="1">
                                          <p:stCondLst>
                                            <p:cond evt="end" delay="0">
                                              <p:tn val="21"/>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408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5076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12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7919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133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42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177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87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059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79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37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448932" y="4164306"/>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594629" y="417519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499534" y="4886996"/>
            <a:ext cx="822807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563820" y="23094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448915" y="230945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15363" y="230946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70318" y="230946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673262"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0926"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82892"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637195"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342235" y="440267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482823"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337126"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252560" y="43633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483998" y="440267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563820" y="43633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596806" y="4131231"/>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29015" y="413587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17209" y="42257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12" descr="Envelope">
            <a:extLst>
              <a:ext uri="{FF2B5EF4-FFF2-40B4-BE49-F238E27FC236}">
                <a16:creationId xmlns:a16="http://schemas.microsoft.com/office/drawing/2014/main" id="{98712390-3307-3A48-BBC0-AD17DDEB9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6813" y="4133780"/>
            <a:ext cx="601550" cy="601550"/>
          </a:xfrm>
          <a:prstGeom prst="rect">
            <a:avLst/>
          </a:prstGeom>
        </p:spPr>
      </p:pic>
      <p:pic>
        <p:nvPicPr>
          <p:cNvPr id="15" name="Graphic 14" descr="Open envelope">
            <a:extLst>
              <a:ext uri="{FF2B5EF4-FFF2-40B4-BE49-F238E27FC236}">
                <a16:creationId xmlns:a16="http://schemas.microsoft.com/office/drawing/2014/main" id="{AA2D9414-D006-4542-84D9-E2C953F45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8935" y="3499056"/>
            <a:ext cx="580161" cy="580161"/>
          </a:xfrm>
          <a:prstGeom prst="rect">
            <a:avLst/>
          </a:prstGeom>
        </p:spPr>
      </p:pic>
      <p:cxnSp>
        <p:nvCxnSpPr>
          <p:cNvPr id="17" name="Straight Arrow Connector 16">
            <a:extLst>
              <a:ext uri="{FF2B5EF4-FFF2-40B4-BE49-F238E27FC236}">
                <a16:creationId xmlns:a16="http://schemas.microsoft.com/office/drawing/2014/main" id="{CD221B03-3C68-864B-AB16-5FFA9D5DF932}"/>
              </a:ext>
            </a:extLst>
          </p:cNvPr>
          <p:cNvCxnSpPr>
            <a:cxnSpLocks/>
            <a:stCxn id="15" idx="0"/>
          </p:cNvCxnSpPr>
          <p:nvPr/>
        </p:nvCxnSpPr>
        <p:spPr>
          <a:xfrm flipV="1">
            <a:off x="3429015" y="2743290"/>
            <a:ext cx="1174945" cy="75576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213F74-3FC8-F548-AFC0-C820301C13EA}"/>
              </a:ext>
            </a:extLst>
          </p:cNvPr>
          <p:cNvSpPr txBox="1"/>
          <p:nvPr/>
        </p:nvSpPr>
        <p:spPr>
          <a:xfrm>
            <a:off x="4603960" y="2732398"/>
            <a:ext cx="273923" cy="600164"/>
          </a:xfrm>
          <a:prstGeom prst="rect">
            <a:avLst/>
          </a:prstGeom>
          <a:noFill/>
        </p:spPr>
        <p:txBody>
          <a:bodyPr wrap="square" rtlCol="0">
            <a:spAutoFit/>
          </a:bodyPr>
          <a:lstStyle/>
          <a:p>
            <a:r>
              <a:rPr lang="en-US" sz="3300" b="1" dirty="0"/>
              <a:t>?</a:t>
            </a:r>
          </a:p>
        </p:txBody>
      </p:sp>
      <p:cxnSp>
        <p:nvCxnSpPr>
          <p:cNvPr id="30" name="Straight Arrow Connector 29">
            <a:extLst>
              <a:ext uri="{FF2B5EF4-FFF2-40B4-BE49-F238E27FC236}">
                <a16:creationId xmlns:a16="http://schemas.microsoft.com/office/drawing/2014/main" id="{F31FD456-1194-7645-B572-9CC6F816A6AB}"/>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350080D-4948-174A-B443-3279E05C5D45}"/>
              </a:ext>
            </a:extLst>
          </p:cNvPr>
          <p:cNvSpPr/>
          <p:nvPr/>
        </p:nvSpPr>
        <p:spPr>
          <a:xfrm>
            <a:off x="4053065" y="226922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32" name="TextBox 31">
            <a:extLst>
              <a:ext uri="{FF2B5EF4-FFF2-40B4-BE49-F238E27FC236}">
                <a16:creationId xmlns:a16="http://schemas.microsoft.com/office/drawing/2014/main" id="{106E93F0-63FE-2242-9528-07BEF70B90C3}"/>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0" name="Can 39">
            <a:extLst>
              <a:ext uri="{FF2B5EF4-FFF2-40B4-BE49-F238E27FC236}">
                <a16:creationId xmlns:a16="http://schemas.microsoft.com/office/drawing/2014/main" id="{2C5F5D66-190D-BF47-A81C-ED9C53F8947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Flowchart: Magnetic Disk 12">
            <a:extLst>
              <a:ext uri="{FF2B5EF4-FFF2-40B4-BE49-F238E27FC236}">
                <a16:creationId xmlns:a16="http://schemas.microsoft.com/office/drawing/2014/main" id="{838AD17E-6C18-B345-8092-969B9E387D04}"/>
              </a:ext>
            </a:extLst>
          </p:cNvPr>
          <p:cNvSpPr/>
          <p:nvPr/>
        </p:nvSpPr>
        <p:spPr>
          <a:xfrm>
            <a:off x="3921700" y="436244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4526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3.125E-6 -3.7037E-7 L 0.05143 0.04005 C 0.06211 0.04907 0.07812 0.05394 0.09505 0.05394 C 0.11419 0.05394 0.12955 0.04907 0.14023 0.04005 L 0.19179 -3.7037E-7 " pathEditMode="relative" rAng="0" ptsTypes="AAAAA">
                                      <p:cBhvr>
                                        <p:cTn id="10" dur="2000" fill="hold"/>
                                        <p:tgtEl>
                                          <p:spTgt spid="13"/>
                                        </p:tgtEl>
                                        <p:attrNameLst>
                                          <p:attrName>ppt_x</p:attrName>
                                          <p:attrName>ppt_y</p:attrName>
                                        </p:attrNameLst>
                                      </p:cBhvr>
                                      <p:rCtr x="9583" y="2685"/>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80</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226296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81</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3374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82</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2441672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4.7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83</a:t>
            </a:fld>
            <a:endParaRPr lang="en-US"/>
          </a:p>
        </p:txBody>
      </p:sp>
    </p:spTree>
    <p:extLst>
      <p:ext uri="{BB962C8B-B14F-4D97-AF65-F5344CB8AC3E}">
        <p14:creationId xmlns:p14="http://schemas.microsoft.com/office/powerpoint/2010/main" val="2547209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85</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88</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5.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423711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A47CA99-8062-BF4D-9D02-0481546AA8AA}"/>
              </a:ext>
            </a:extLst>
          </p:cNvPr>
          <p:cNvCxnSpPr/>
          <p:nvPr/>
        </p:nvCxnSpPr>
        <p:spPr>
          <a:xfrm>
            <a:off x="467139" y="1334328"/>
            <a:ext cx="8219661" cy="4313583"/>
          </a:xfrm>
          <a:prstGeom prst="line">
            <a:avLst/>
          </a:prstGeom>
          <a:ln w="85725"/>
        </p:spPr>
        <p:style>
          <a:lnRef idx="1">
            <a:schemeClr val="accent1"/>
          </a:lnRef>
          <a:fillRef idx="0">
            <a:schemeClr val="accent1"/>
          </a:fillRef>
          <a:effectRef idx="0">
            <a:schemeClr val="accent1"/>
          </a:effectRef>
          <a:fontRef idx="minor">
            <a:schemeClr val="tx1"/>
          </a:fontRef>
        </p:style>
      </p:cxnSp>
      <p:pic>
        <p:nvPicPr>
          <p:cNvPr id="6" name="Graphic 5" descr="Envelope">
            <a:extLst>
              <a:ext uri="{FF2B5EF4-FFF2-40B4-BE49-F238E27FC236}">
                <a16:creationId xmlns:a16="http://schemas.microsoft.com/office/drawing/2014/main" id="{11608625-32C9-B44E-BBCE-8CEB2F047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8200" y="3871969"/>
            <a:ext cx="804392" cy="804392"/>
          </a:xfrm>
          <a:prstGeom prst="rect">
            <a:avLst/>
          </a:prstGeom>
        </p:spPr>
      </p:pic>
      <p:pic>
        <p:nvPicPr>
          <p:cNvPr id="8" name="Graphic 7" descr="Open envelope">
            <a:extLst>
              <a:ext uri="{FF2B5EF4-FFF2-40B4-BE49-F238E27FC236}">
                <a16:creationId xmlns:a16="http://schemas.microsoft.com/office/drawing/2014/main" id="{0FC81747-FCD6-D649-8572-D715503BD6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8200" y="3812476"/>
            <a:ext cx="804392" cy="728751"/>
          </a:xfrm>
          <a:prstGeom prst="rect">
            <a:avLst/>
          </a:prstGeom>
        </p:spPr>
      </p:pic>
      <p:pic>
        <p:nvPicPr>
          <p:cNvPr id="10" name="Graphic 9" descr="Newspaper">
            <a:extLst>
              <a:ext uri="{FF2B5EF4-FFF2-40B4-BE49-F238E27FC236}">
                <a16:creationId xmlns:a16="http://schemas.microsoft.com/office/drawing/2014/main" id="{78425F80-9302-F84C-883D-810F57836A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9285" y="4670339"/>
            <a:ext cx="491796" cy="491796"/>
          </a:xfrm>
          <a:prstGeom prst="rect">
            <a:avLst/>
          </a:prstGeom>
        </p:spPr>
      </p:pic>
      <p:sp>
        <p:nvSpPr>
          <p:cNvPr id="12" name="TextBox 11">
            <a:extLst>
              <a:ext uri="{FF2B5EF4-FFF2-40B4-BE49-F238E27FC236}">
                <a16:creationId xmlns:a16="http://schemas.microsoft.com/office/drawing/2014/main" id="{0B12350F-0D81-BF4A-8479-ADE37C9B9D62}"/>
              </a:ext>
            </a:extLst>
          </p:cNvPr>
          <p:cNvSpPr txBox="1"/>
          <p:nvPr/>
        </p:nvSpPr>
        <p:spPr>
          <a:xfrm>
            <a:off x="1623849" y="5153353"/>
            <a:ext cx="184731" cy="300082"/>
          </a:xfrm>
          <a:prstGeom prst="rect">
            <a:avLst/>
          </a:prstGeom>
          <a:noFill/>
        </p:spPr>
        <p:txBody>
          <a:bodyPr wrap="none" rtlCol="0">
            <a:spAutoFit/>
          </a:bodyPr>
          <a:lstStyle/>
          <a:p>
            <a:endParaRPr lang="en-US" sz="1350" dirty="0"/>
          </a:p>
        </p:txBody>
      </p:sp>
      <p:sp>
        <p:nvSpPr>
          <p:cNvPr id="13" name="TextBox 12">
            <a:extLst>
              <a:ext uri="{FF2B5EF4-FFF2-40B4-BE49-F238E27FC236}">
                <a16:creationId xmlns:a16="http://schemas.microsoft.com/office/drawing/2014/main" id="{36D99A79-F2E0-2D4A-B557-FC896207AF62}"/>
              </a:ext>
            </a:extLst>
          </p:cNvPr>
          <p:cNvSpPr txBox="1"/>
          <p:nvPr/>
        </p:nvSpPr>
        <p:spPr>
          <a:xfrm>
            <a:off x="3226092" y="4391607"/>
            <a:ext cx="1893404" cy="923330"/>
          </a:xfrm>
          <a:prstGeom prst="rect">
            <a:avLst/>
          </a:prstGeom>
          <a:noFill/>
        </p:spPr>
        <p:txBody>
          <a:bodyPr wrap="square" rtlCol="0">
            <a:spAutoFit/>
          </a:bodyPr>
          <a:lstStyle/>
          <a:p>
            <a:pPr algn="ctr"/>
            <a:r>
              <a:rPr lang="en-US" sz="1350" dirty="0"/>
              <a:t> I receive a Document Message that contains the data required to process event</a:t>
            </a:r>
          </a:p>
        </p:txBody>
      </p:sp>
      <p:sp>
        <p:nvSpPr>
          <p:cNvPr id="15" name="Flowchart: Magnetic Disk 12">
            <a:extLst>
              <a:ext uri="{FF2B5EF4-FFF2-40B4-BE49-F238E27FC236}">
                <a16:creationId xmlns:a16="http://schemas.microsoft.com/office/drawing/2014/main" id="{AC3C8741-F870-0945-A143-7E3F002EE381}"/>
              </a:ext>
            </a:extLst>
          </p:cNvPr>
          <p:cNvSpPr/>
          <p:nvPr/>
        </p:nvSpPr>
        <p:spPr>
          <a:xfrm>
            <a:off x="3908606" y="1989015"/>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a:t>
            </a:r>
          </a:p>
          <a:p>
            <a:pPr algn="ctr"/>
            <a:r>
              <a:rPr lang="en-GB" sz="1350" dirty="0">
                <a:solidFill>
                  <a:schemeClr val="tx1"/>
                </a:solidFill>
              </a:rPr>
              <a:t>Reference</a:t>
            </a:r>
          </a:p>
          <a:p>
            <a:pPr algn="ctr"/>
            <a:r>
              <a:rPr lang="en-GB" sz="1350" dirty="0">
                <a:solidFill>
                  <a:schemeClr val="tx1"/>
                </a:solidFill>
              </a:rPr>
              <a:t>Cache</a:t>
            </a:r>
          </a:p>
        </p:txBody>
      </p:sp>
      <p:sp>
        <p:nvSpPr>
          <p:cNvPr id="17" name="Flowchart: Magnetic Disk 12">
            <a:extLst>
              <a:ext uri="{FF2B5EF4-FFF2-40B4-BE49-F238E27FC236}">
                <a16:creationId xmlns:a16="http://schemas.microsoft.com/office/drawing/2014/main" id="{356BA539-583A-BE49-99C6-ECF0FC0B5301}"/>
              </a:ext>
            </a:extLst>
          </p:cNvPr>
          <p:cNvSpPr/>
          <p:nvPr/>
        </p:nvSpPr>
        <p:spPr>
          <a:xfrm>
            <a:off x="146323" y="4670340"/>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sp>
        <p:nvSpPr>
          <p:cNvPr id="2" name="TextBox 1">
            <a:extLst>
              <a:ext uri="{FF2B5EF4-FFF2-40B4-BE49-F238E27FC236}">
                <a16:creationId xmlns:a16="http://schemas.microsoft.com/office/drawing/2014/main" id="{9DA352BA-2617-B345-ABAB-0D7913E8C8D5}"/>
              </a:ext>
            </a:extLst>
          </p:cNvPr>
          <p:cNvSpPr txBox="1"/>
          <p:nvPr/>
        </p:nvSpPr>
        <p:spPr>
          <a:xfrm>
            <a:off x="2262427" y="1136234"/>
            <a:ext cx="2309573" cy="715581"/>
          </a:xfrm>
          <a:prstGeom prst="rect">
            <a:avLst/>
          </a:prstGeom>
          <a:noFill/>
        </p:spPr>
        <p:txBody>
          <a:bodyPr wrap="square" rtlCol="0">
            <a:spAutoFit/>
          </a:bodyPr>
          <a:lstStyle/>
          <a:p>
            <a:pPr algn="ctr"/>
            <a:r>
              <a:rPr lang="en-US" sz="1350" dirty="0"/>
              <a:t>I have a local cache of the other services data, that I can use to service requests</a:t>
            </a:r>
          </a:p>
        </p:txBody>
      </p:sp>
      <p:sp>
        <p:nvSpPr>
          <p:cNvPr id="11" name="Rectangle 10">
            <a:extLst>
              <a:ext uri="{FF2B5EF4-FFF2-40B4-BE49-F238E27FC236}">
                <a16:creationId xmlns:a16="http://schemas.microsoft.com/office/drawing/2014/main" id="{4785DA72-DD9D-F24D-8D0E-D4958CFF4D78}"/>
              </a:ext>
            </a:extLst>
          </p:cNvPr>
          <p:cNvSpPr/>
          <p:nvPr/>
        </p:nvSpPr>
        <p:spPr>
          <a:xfrm>
            <a:off x="5624274" y="104124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4" name="TextBox 13">
            <a:extLst>
              <a:ext uri="{FF2B5EF4-FFF2-40B4-BE49-F238E27FC236}">
                <a16:creationId xmlns:a16="http://schemas.microsoft.com/office/drawing/2014/main" id="{E42481A8-0A8D-9A4E-B191-C4732E986ACC}"/>
              </a:ext>
            </a:extLst>
          </p:cNvPr>
          <p:cNvSpPr txBox="1"/>
          <p:nvPr/>
        </p:nvSpPr>
        <p:spPr>
          <a:xfrm>
            <a:off x="5806285" y="1161006"/>
            <a:ext cx="923544" cy="300082"/>
          </a:xfrm>
          <a:prstGeom prst="rect">
            <a:avLst/>
          </a:prstGeom>
          <a:noFill/>
          <a:ln>
            <a:solidFill>
              <a:schemeClr val="accent1"/>
            </a:solidFill>
          </a:ln>
        </p:spPr>
        <p:txBody>
          <a:bodyPr wrap="square" rtlCol="0">
            <a:spAutoFit/>
          </a:bodyPr>
          <a:lstStyle/>
          <a:p>
            <a:pPr algn="ctr"/>
            <a:r>
              <a:rPr lang="en-US" sz="1350" dirty="0"/>
              <a:t>API</a:t>
            </a:r>
          </a:p>
        </p:txBody>
      </p:sp>
      <p:pic>
        <p:nvPicPr>
          <p:cNvPr id="16" name="Graphic 15" descr="Open envelope">
            <a:extLst>
              <a:ext uri="{FF2B5EF4-FFF2-40B4-BE49-F238E27FC236}">
                <a16:creationId xmlns:a16="http://schemas.microsoft.com/office/drawing/2014/main" id="{888334A2-F6AE-6B45-9DB4-69A08CEA6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294" y="2230842"/>
            <a:ext cx="580161" cy="580161"/>
          </a:xfrm>
          <a:prstGeom prst="rect">
            <a:avLst/>
          </a:prstGeom>
        </p:spPr>
      </p:pic>
      <p:sp>
        <p:nvSpPr>
          <p:cNvPr id="18" name="Rectangle 17">
            <a:extLst>
              <a:ext uri="{FF2B5EF4-FFF2-40B4-BE49-F238E27FC236}">
                <a16:creationId xmlns:a16="http://schemas.microsoft.com/office/drawing/2014/main" id="{7CC7151D-7399-D346-84FA-F4D63AABCE17}"/>
              </a:ext>
            </a:extLst>
          </p:cNvPr>
          <p:cNvSpPr/>
          <p:nvPr/>
        </p:nvSpPr>
        <p:spPr>
          <a:xfrm>
            <a:off x="1613267" y="268403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9" name="TextBox 18">
            <a:extLst>
              <a:ext uri="{FF2B5EF4-FFF2-40B4-BE49-F238E27FC236}">
                <a16:creationId xmlns:a16="http://schemas.microsoft.com/office/drawing/2014/main" id="{C02982CF-3AA2-1B42-B19D-BD30EBDE2701}"/>
              </a:ext>
            </a:extLst>
          </p:cNvPr>
          <p:cNvSpPr txBox="1"/>
          <p:nvPr/>
        </p:nvSpPr>
        <p:spPr>
          <a:xfrm>
            <a:off x="1800656" y="284092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4" name="Flowchart: Magnetic Disk 12">
            <a:extLst>
              <a:ext uri="{FF2B5EF4-FFF2-40B4-BE49-F238E27FC236}">
                <a16:creationId xmlns:a16="http://schemas.microsoft.com/office/drawing/2014/main" id="{0BA3FFD4-BB06-E647-98E9-5C31B274D8E5}"/>
              </a:ext>
            </a:extLst>
          </p:cNvPr>
          <p:cNvSpPr/>
          <p:nvPr/>
        </p:nvSpPr>
        <p:spPr>
          <a:xfrm>
            <a:off x="6234078" y="3201308"/>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cxnSp>
        <p:nvCxnSpPr>
          <p:cNvPr id="5" name="Straight Arrow Connector 4">
            <a:extLst>
              <a:ext uri="{FF2B5EF4-FFF2-40B4-BE49-F238E27FC236}">
                <a16:creationId xmlns:a16="http://schemas.microsoft.com/office/drawing/2014/main" id="{C1A75F84-9D38-E34B-A706-5341FFB60163}"/>
              </a:ext>
            </a:extLst>
          </p:cNvPr>
          <p:cNvCxnSpPr>
            <a:stCxn id="18" idx="1"/>
            <a:endCxn id="17" idx="1"/>
          </p:cNvCxnSpPr>
          <p:nvPr/>
        </p:nvCxnSpPr>
        <p:spPr>
          <a:xfrm flipH="1">
            <a:off x="751768" y="3594917"/>
            <a:ext cx="861499" cy="1075422"/>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4FDEA8-F8DD-584A-B678-F45ECCADA454}"/>
              </a:ext>
            </a:extLst>
          </p:cNvPr>
          <p:cNvCxnSpPr>
            <a:cxnSpLocks/>
            <a:stCxn id="11" idx="2"/>
            <a:endCxn id="24" idx="0"/>
          </p:cNvCxnSpPr>
          <p:nvPr/>
        </p:nvCxnSpPr>
        <p:spPr>
          <a:xfrm>
            <a:off x="6252924" y="2863017"/>
            <a:ext cx="586600" cy="658288"/>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69AE47-6768-7743-805D-4A17D4105C92}"/>
              </a:ext>
            </a:extLst>
          </p:cNvPr>
          <p:cNvCxnSpPr>
            <a:cxnSpLocks/>
            <a:endCxn id="11" idx="1"/>
          </p:cNvCxnSpPr>
          <p:nvPr/>
        </p:nvCxnSpPr>
        <p:spPr>
          <a:xfrm flipV="1">
            <a:off x="4469321" y="1952131"/>
            <a:ext cx="1154952" cy="36884"/>
          </a:xfrm>
          <a:prstGeom prst="straightConnector1">
            <a:avLst/>
          </a:prstGeom>
          <a:ln w="34925">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A94E8F8-C939-3442-B83B-AAB40C48D31C}"/>
              </a:ext>
            </a:extLst>
          </p:cNvPr>
          <p:cNvSpPr txBox="1"/>
          <p:nvPr/>
        </p:nvSpPr>
        <p:spPr>
          <a:xfrm>
            <a:off x="7732149" y="1136234"/>
            <a:ext cx="1354715" cy="1338828"/>
          </a:xfrm>
          <a:prstGeom prst="rect">
            <a:avLst/>
          </a:prstGeom>
          <a:noFill/>
        </p:spPr>
        <p:txBody>
          <a:bodyPr wrap="square" rtlCol="0">
            <a:spAutoFit/>
          </a:bodyPr>
          <a:lstStyle/>
          <a:p>
            <a:pPr algn="ctr"/>
            <a:r>
              <a:rPr lang="en-US" sz="2700" b="1" dirty="0"/>
              <a:t>Push</a:t>
            </a:r>
          </a:p>
          <a:p>
            <a:pPr algn="ctr"/>
            <a:r>
              <a:rPr lang="en-US" sz="2700" b="1" dirty="0"/>
              <a:t>Not</a:t>
            </a:r>
          </a:p>
          <a:p>
            <a:pPr algn="ctr"/>
            <a:r>
              <a:rPr lang="en-US" sz="2700" b="1" dirty="0"/>
              <a:t> Pull</a:t>
            </a:r>
          </a:p>
        </p:txBody>
      </p:sp>
    </p:spTree>
    <p:extLst>
      <p:ext uri="{BB962C8B-B14F-4D97-AF65-F5344CB8AC3E}">
        <p14:creationId xmlns:p14="http://schemas.microsoft.com/office/powerpoint/2010/main" val="41185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923330"/>
          </a:xfrm>
          <a:prstGeom prst="rect">
            <a:avLst/>
          </a:prstGeom>
          <a:noFill/>
        </p:spPr>
        <p:txBody>
          <a:bodyPr wrap="square" rtlCol="0">
            <a:spAutoFit/>
          </a:bodyPr>
          <a:lstStyle/>
          <a:p>
            <a:pPr algn="ctr"/>
            <a:r>
              <a:rPr lang="en-US" sz="2700" b="1" dirty="0"/>
              <a:t>  Messaging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97712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22862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2647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058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6.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96</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97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98</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16050</TotalTime>
  <Words>11776</Words>
  <Application>Microsoft Macintosh PowerPoint</Application>
  <PresentationFormat>On-screen Show (4:3)</PresentationFormat>
  <Paragraphs>1697</Paragraphs>
  <Slides>128</Slides>
  <Notes>78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128</vt:i4>
      </vt:variant>
    </vt:vector>
  </HeadingPairs>
  <TitlesOfParts>
    <vt:vector size="132" baseType="lpstr">
      <vt:lpstr>Arial</vt:lpstr>
      <vt:lpstr>Calibri</vt:lpstr>
      <vt:lpstr>Lora</vt:lpstr>
      <vt:lpstr>Office Theme</vt:lpstr>
      <vt:lpstr>Practical Messaging</vt:lpstr>
      <vt:lpstr>Who are you?</vt:lpstr>
      <vt:lpstr>Day Two Agenda</vt:lpstr>
      <vt:lpstr>PowerPoint Presentation</vt:lpstr>
      <vt:lpstr>3.1 Event Driven Collaboration</vt:lpstr>
      <vt:lpstr>PowerPoint Presentation</vt:lpstr>
      <vt:lpstr>PowerPoint Presentation</vt:lpstr>
      <vt:lpstr>PowerPoint Presentation</vt:lpstr>
      <vt:lpstr>PowerPoint Presentation</vt:lpstr>
      <vt:lpstr>3.1.1 Pipes and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3.1.2 Event carried state transfer</vt:lpstr>
      <vt:lpstr>PowerPoint Presentation</vt:lpstr>
      <vt:lpstr>PowerPoint Presentation</vt:lpstr>
      <vt:lpstr>PowerPoint Presentation</vt:lpstr>
      <vt:lpstr>PowerPoint Presentation</vt:lpstr>
      <vt:lpstr>Types of Reference Data</vt:lpstr>
      <vt:lpstr>PowerPoint Presentation</vt:lpstr>
      <vt:lpstr>PowerPoint Presentation</vt:lpstr>
      <vt:lpstr>PowerPoint Presentation</vt:lpstr>
      <vt:lpstr>4. reliability </vt:lpstr>
      <vt:lpstr>4.1 guaranteed delivery</vt:lpstr>
      <vt:lpstr>PowerPoint Presentation</vt:lpstr>
      <vt:lpstr>PowerPoint Presentation</vt:lpstr>
      <vt:lpstr>Outbox Pattern</vt:lpstr>
      <vt:lpstr>Log Tailing</vt:lpstr>
      <vt:lpstr>State Change Capture</vt:lpstr>
      <vt:lpstr>4.2 At least once, Exactly once</vt:lpstr>
      <vt:lpstr>PowerPoint Presentation</vt:lpstr>
      <vt:lpstr>PowerPoint Presentation</vt:lpstr>
      <vt:lpstr>PowerPoint Presentation</vt:lpstr>
      <vt:lpstr>4.3 Message LOGs and Shared Queues </vt:lpstr>
      <vt:lpstr>PowerPoint Presentation</vt:lpstr>
      <vt:lpstr>PowerPoint Presentation</vt:lpstr>
      <vt:lpstr>PowerPoint Presentation</vt:lpstr>
      <vt:lpstr>4.4 Compensation</vt:lpstr>
      <vt:lpstr>PowerPoint Presentation</vt:lpstr>
      <vt:lpstr>PowerPoint Presentation</vt:lpstr>
      <vt:lpstr>PowerPoint Presentation</vt:lpstr>
      <vt:lpstr>PowerPoint Presentation</vt:lpstr>
      <vt:lpstr>PowerPoint Presentation</vt:lpstr>
      <vt:lpstr>PowerPoint Presentation</vt:lpstr>
      <vt:lpstr>4.5 cap theorem</vt:lpstr>
      <vt:lpstr>PowerPoint Presentation</vt:lpstr>
      <vt:lpstr>PowerPoint Presentation</vt:lpstr>
      <vt:lpstr>PowerPoint Presentation</vt:lpstr>
      <vt:lpstr>PowerPoint Presentation</vt:lpstr>
      <vt:lpstr>PowerPoint Presentation</vt:lpstr>
      <vt:lpstr>PowerPoint Presentation</vt:lpstr>
      <vt:lpstr>PACELC</vt:lpstr>
      <vt:lpstr>PowerPoint Presentation</vt:lpstr>
      <vt:lpstr>PowerPoint Presentation</vt:lpstr>
      <vt:lpstr>4.6 RabbitMQ and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4.7 Versioning</vt:lpstr>
      <vt:lpstr>PowerPoint Presentation</vt:lpstr>
      <vt:lpstr>PowerPoint Presentation</vt:lpstr>
      <vt:lpstr>PowerPoint Presentation</vt:lpstr>
      <vt:lpstr>PowerPoint Presentation</vt:lpstr>
      <vt:lpstr>PowerPoint Presentation</vt:lpstr>
      <vt:lpstr>5. Order</vt:lpstr>
      <vt:lpstr>PowerPoint Presentation</vt:lpstr>
      <vt:lpstr>PowerPoint Presentation</vt:lpstr>
      <vt:lpstr>PowerPoint Presentation</vt:lpstr>
      <vt:lpstr>PowerPoint Presentation</vt:lpstr>
      <vt:lpstr>PowerPoint Presentation</vt:lpstr>
      <vt:lpstr>6. Consumers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Frameworks</vt:lpstr>
      <vt:lpstr>5.1 .NET Frameworks</vt:lpstr>
      <vt:lpstr>PowerPoint Presentation</vt:lpstr>
      <vt:lpstr>PowerPoint Presentation</vt:lpstr>
      <vt:lpstr>PowerPoint Presentation</vt:lpstr>
      <vt:lpstr>5.2 Python Frameworks</vt:lpstr>
      <vt:lpstr>PowerPoint Presentation</vt:lpstr>
      <vt:lpstr>PowerPoint Presentation</vt:lpstr>
      <vt:lpstr>PowerPoint Presentation</vt:lpstr>
      <vt:lpstr>6. Message oriented middleware</vt:lpstr>
      <vt:lpstr>PowerPoint Presentation</vt:lpstr>
      <vt:lpstr>PowerPoint Presentation</vt:lpstr>
      <vt:lpstr>PowerPoint Presentation</vt:lpstr>
      <vt:lpstr>PowerPoint Presentation</vt:lpstr>
      <vt:lpstr>PowerPoint Presentation</vt:lpstr>
      <vt:lpstr>PowerPoint Presentation</vt:lpstr>
      <vt:lpstr>8.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437</cp:revision>
  <dcterms:created xsi:type="dcterms:W3CDTF">2012-05-22T19:34:54Z</dcterms:created>
  <dcterms:modified xsi:type="dcterms:W3CDTF">2020-07-28T05:23:58Z</dcterms:modified>
</cp:coreProperties>
</file>